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Lst>
  <p:notesMasterIdLst>
    <p:notesMasterId r:id="rId18"/>
  </p:notesMasterIdLst>
  <p:handoutMasterIdLst>
    <p:handoutMasterId r:id="rId19"/>
  </p:handoutMasterIdLst>
  <p:sldIdLst>
    <p:sldId id="261" r:id="rId3"/>
    <p:sldId id="306" r:id="rId4"/>
    <p:sldId id="309" r:id="rId5"/>
    <p:sldId id="335" r:id="rId6"/>
    <p:sldId id="336" r:id="rId7"/>
    <p:sldId id="337" r:id="rId8"/>
    <p:sldId id="283" r:id="rId9"/>
    <p:sldId id="338" r:id="rId10"/>
    <p:sldId id="340" r:id="rId11"/>
    <p:sldId id="339" r:id="rId12"/>
    <p:sldId id="293" r:id="rId13"/>
    <p:sldId id="341" r:id="rId14"/>
    <p:sldId id="343" r:id="rId15"/>
    <p:sldId id="344" r:id="rId16"/>
    <p:sldId id="295" r:id="rId17"/>
  </p:sldIdLst>
  <p:sldSz cx="9144000" cy="6858000" type="screen4x3"/>
  <p:notesSz cx="7099300" cy="10234613"/>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75">
          <p15:clr>
            <a:srgbClr val="A4A3A4"/>
          </p15:clr>
        </p15:guide>
        <p15:guide id="2" orient="horz" pos="1117">
          <p15:clr>
            <a:srgbClr val="A4A3A4"/>
          </p15:clr>
        </p15:guide>
        <p15:guide id="3" pos="2880">
          <p15:clr>
            <a:srgbClr val="A4A3A4"/>
          </p15:clr>
        </p15:guide>
        <p15:guide id="4" pos="385">
          <p15:clr>
            <a:srgbClr val="A4A3A4"/>
          </p15:clr>
        </p15:guide>
        <p15:guide id="5" pos="5375">
          <p15:clr>
            <a:srgbClr val="A4A3A4"/>
          </p15:clr>
        </p15:guide>
        <p15:guide id="6" orient="horz" pos="4156">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guide id="3" orient="horz" pos="3224" userDrawn="1">
          <p15:clr>
            <a:srgbClr val="A4A3A4"/>
          </p15:clr>
        </p15:guide>
        <p15:guide id="4"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D9F1"/>
    <a:srgbClr val="F2F2F2"/>
    <a:srgbClr val="005A9B"/>
    <a:srgbClr val="9BB6DD"/>
    <a:srgbClr val="0077C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17" autoAdjust="0"/>
    <p:restoredTop sz="94660" autoAdjust="0"/>
  </p:normalViewPr>
  <p:slideViewPr>
    <p:cSldViewPr snapToObjects="1">
      <p:cViewPr varScale="1">
        <p:scale>
          <a:sx n="148" d="100"/>
          <a:sy n="148" d="100"/>
        </p:scale>
        <p:origin x="198" y="132"/>
      </p:cViewPr>
      <p:guideLst>
        <p:guide orient="horz" pos="3475"/>
        <p:guide orient="horz" pos="1117"/>
        <p:guide pos="2880"/>
        <p:guide pos="385"/>
        <p:guide pos="5375"/>
        <p:guide orient="horz" pos="4156"/>
      </p:guideLst>
    </p:cSldViewPr>
  </p:slideViewPr>
  <p:outlineViewPr>
    <p:cViewPr>
      <p:scale>
        <a:sx n="33" d="100"/>
        <a:sy n="33" d="100"/>
      </p:scale>
      <p:origin x="0" y="3902"/>
    </p:cViewPr>
  </p:outlineViewPr>
  <p:notesTextViewPr>
    <p:cViewPr>
      <p:scale>
        <a:sx n="100" d="100"/>
        <a:sy n="100" d="100"/>
      </p:scale>
      <p:origin x="0" y="0"/>
    </p:cViewPr>
  </p:notesTextViewPr>
  <p:notesViewPr>
    <p:cSldViewPr snapToObjects="1" showGuides="1">
      <p:cViewPr varScale="1">
        <p:scale>
          <a:sx n="55" d="100"/>
          <a:sy n="55" d="100"/>
        </p:scale>
        <p:origin x="-3288" y="-86"/>
      </p:cViewPr>
      <p:guideLst>
        <p:guide orient="horz" pos="3110"/>
        <p:guide pos="2142"/>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3" y="3"/>
            <a:ext cx="3076363" cy="511730"/>
          </a:xfrm>
          <a:prstGeom prst="rect">
            <a:avLst/>
          </a:prstGeom>
        </p:spPr>
        <p:txBody>
          <a:bodyPr vert="horz" lIns="95062" tIns="47530" rIns="95062" bIns="47530" rtlCol="0"/>
          <a:lstStyle>
            <a:lvl1pPr algn="l">
              <a:defRPr sz="1200"/>
            </a:lvl1pPr>
          </a:lstStyle>
          <a:p>
            <a:endParaRPr lang="de-DE"/>
          </a:p>
        </p:txBody>
      </p:sp>
      <p:sp>
        <p:nvSpPr>
          <p:cNvPr id="3" name="Datumsplatzhalter 2"/>
          <p:cNvSpPr>
            <a:spLocks noGrp="1"/>
          </p:cNvSpPr>
          <p:nvPr>
            <p:ph type="dt" sz="quarter" idx="1"/>
          </p:nvPr>
        </p:nvSpPr>
        <p:spPr>
          <a:xfrm>
            <a:off x="4021297" y="3"/>
            <a:ext cx="3076363" cy="511730"/>
          </a:xfrm>
          <a:prstGeom prst="rect">
            <a:avLst/>
          </a:prstGeom>
        </p:spPr>
        <p:txBody>
          <a:bodyPr vert="horz" lIns="95062" tIns="47530" rIns="95062" bIns="47530" rtlCol="0"/>
          <a:lstStyle>
            <a:lvl1pPr algn="r">
              <a:defRPr sz="1200"/>
            </a:lvl1pPr>
          </a:lstStyle>
          <a:p>
            <a:fld id="{0AE13250-C537-B448-BED9-AF61DCF088B2}" type="datetimeFigureOut">
              <a:rPr lang="de-DE" smtClean="0"/>
              <a:t>14.09.2021</a:t>
            </a:fld>
            <a:endParaRPr lang="de-DE"/>
          </a:p>
        </p:txBody>
      </p:sp>
      <p:sp>
        <p:nvSpPr>
          <p:cNvPr id="4" name="Fußzeilenplatzhalter 3"/>
          <p:cNvSpPr>
            <a:spLocks noGrp="1"/>
          </p:cNvSpPr>
          <p:nvPr>
            <p:ph type="ftr" sz="quarter" idx="2"/>
          </p:nvPr>
        </p:nvSpPr>
        <p:spPr>
          <a:xfrm>
            <a:off x="3" y="9721108"/>
            <a:ext cx="3076363" cy="511730"/>
          </a:xfrm>
          <a:prstGeom prst="rect">
            <a:avLst/>
          </a:prstGeom>
        </p:spPr>
        <p:txBody>
          <a:bodyPr vert="horz" lIns="95062" tIns="47530" rIns="95062" bIns="47530" rtlCol="0" anchor="b"/>
          <a:lstStyle>
            <a:lvl1pPr algn="l">
              <a:defRPr sz="1200"/>
            </a:lvl1pPr>
          </a:lstStyle>
          <a:p>
            <a:endParaRPr lang="de-DE"/>
          </a:p>
        </p:txBody>
      </p:sp>
      <p:sp>
        <p:nvSpPr>
          <p:cNvPr id="5" name="Foliennummernplatzhalter 4"/>
          <p:cNvSpPr>
            <a:spLocks noGrp="1"/>
          </p:cNvSpPr>
          <p:nvPr>
            <p:ph type="sldNum" sz="quarter" idx="3"/>
          </p:nvPr>
        </p:nvSpPr>
        <p:spPr>
          <a:xfrm>
            <a:off x="4021297" y="9721108"/>
            <a:ext cx="3076363" cy="511730"/>
          </a:xfrm>
          <a:prstGeom prst="rect">
            <a:avLst/>
          </a:prstGeom>
        </p:spPr>
        <p:txBody>
          <a:bodyPr vert="horz" lIns="95062" tIns="47530" rIns="95062" bIns="47530" rtlCol="0" anchor="b"/>
          <a:lstStyle>
            <a:lvl1pPr algn="r">
              <a:defRPr sz="1200"/>
            </a:lvl1pPr>
          </a:lstStyle>
          <a:p>
            <a:fld id="{A6F4A695-7498-A74F-BC00-EA565901E75D}" type="slidenum">
              <a:rPr lang="de-DE" smtClean="0"/>
              <a:t>‹Nr.›</a:t>
            </a:fld>
            <a:endParaRPr lang="de-DE"/>
          </a:p>
        </p:txBody>
      </p:sp>
    </p:spTree>
    <p:extLst>
      <p:ext uri="{BB962C8B-B14F-4D97-AF65-F5344CB8AC3E}">
        <p14:creationId xmlns:p14="http://schemas.microsoft.com/office/powerpoint/2010/main" val="10557081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3" y="3"/>
            <a:ext cx="3076363" cy="511730"/>
          </a:xfrm>
          <a:prstGeom prst="rect">
            <a:avLst/>
          </a:prstGeom>
        </p:spPr>
        <p:txBody>
          <a:bodyPr vert="horz" lIns="95062" tIns="47530" rIns="95062" bIns="47530" rtlCol="0"/>
          <a:lstStyle>
            <a:lvl1pPr algn="l">
              <a:defRPr sz="1200"/>
            </a:lvl1pPr>
          </a:lstStyle>
          <a:p>
            <a:endParaRPr lang="de-DE"/>
          </a:p>
        </p:txBody>
      </p:sp>
      <p:sp>
        <p:nvSpPr>
          <p:cNvPr id="3" name="Datumsplatzhalter 2"/>
          <p:cNvSpPr>
            <a:spLocks noGrp="1"/>
          </p:cNvSpPr>
          <p:nvPr>
            <p:ph type="dt" idx="1"/>
          </p:nvPr>
        </p:nvSpPr>
        <p:spPr>
          <a:xfrm>
            <a:off x="4021297" y="3"/>
            <a:ext cx="3076363" cy="511730"/>
          </a:xfrm>
          <a:prstGeom prst="rect">
            <a:avLst/>
          </a:prstGeom>
        </p:spPr>
        <p:txBody>
          <a:bodyPr vert="horz" lIns="95062" tIns="47530" rIns="95062" bIns="47530" rtlCol="0"/>
          <a:lstStyle>
            <a:lvl1pPr algn="r">
              <a:defRPr sz="1200"/>
            </a:lvl1pPr>
          </a:lstStyle>
          <a:p>
            <a:fld id="{7BF8C751-7494-BF40-8574-213D7890D13D}" type="datetimeFigureOut">
              <a:rPr lang="de-DE" smtClean="0"/>
              <a:t>14.09.2021</a:t>
            </a:fld>
            <a:endParaRPr lang="de-DE"/>
          </a:p>
        </p:txBody>
      </p:sp>
      <p:sp>
        <p:nvSpPr>
          <p:cNvPr id="5" name="Notizenplatzhalter 4"/>
          <p:cNvSpPr>
            <a:spLocks noGrp="1"/>
          </p:cNvSpPr>
          <p:nvPr>
            <p:ph type="body" sz="quarter" idx="3"/>
          </p:nvPr>
        </p:nvSpPr>
        <p:spPr>
          <a:xfrm>
            <a:off x="709931" y="4861446"/>
            <a:ext cx="5679440" cy="4605575"/>
          </a:xfrm>
          <a:prstGeom prst="rect">
            <a:avLst/>
          </a:prstGeom>
        </p:spPr>
        <p:txBody>
          <a:bodyPr vert="horz" lIns="95062" tIns="47530" rIns="95062" bIns="4753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3" y="9721108"/>
            <a:ext cx="3076363" cy="511730"/>
          </a:xfrm>
          <a:prstGeom prst="rect">
            <a:avLst/>
          </a:prstGeom>
        </p:spPr>
        <p:txBody>
          <a:bodyPr vert="horz" lIns="95062" tIns="47530" rIns="95062" bIns="47530" rtlCol="0" anchor="b"/>
          <a:lstStyle>
            <a:lvl1pPr algn="l">
              <a:defRPr sz="1200"/>
            </a:lvl1pPr>
          </a:lstStyle>
          <a:p>
            <a:endParaRPr lang="de-DE"/>
          </a:p>
        </p:txBody>
      </p:sp>
      <p:sp>
        <p:nvSpPr>
          <p:cNvPr id="7" name="Foliennummernplatzhalter 6"/>
          <p:cNvSpPr>
            <a:spLocks noGrp="1"/>
          </p:cNvSpPr>
          <p:nvPr>
            <p:ph type="sldNum" sz="quarter" idx="5"/>
          </p:nvPr>
        </p:nvSpPr>
        <p:spPr>
          <a:xfrm>
            <a:off x="4021297" y="9721108"/>
            <a:ext cx="3076363" cy="511730"/>
          </a:xfrm>
          <a:prstGeom prst="rect">
            <a:avLst/>
          </a:prstGeom>
        </p:spPr>
        <p:txBody>
          <a:bodyPr vert="horz" lIns="95062" tIns="47530" rIns="95062" bIns="47530" rtlCol="0" anchor="b"/>
          <a:lstStyle>
            <a:lvl1pPr algn="r">
              <a:defRPr sz="1200"/>
            </a:lvl1pPr>
          </a:lstStyle>
          <a:p>
            <a:fld id="{A6A48DAB-2417-E040-ADE8-0DE3F02E62F1}" type="slidenum">
              <a:rPr lang="de-DE" smtClean="0"/>
              <a:t>‹Nr.›</a:t>
            </a:fld>
            <a:endParaRPr lang="de-DE"/>
          </a:p>
        </p:txBody>
      </p:sp>
    </p:spTree>
    <p:extLst>
      <p:ext uri="{BB962C8B-B14F-4D97-AF65-F5344CB8AC3E}">
        <p14:creationId xmlns:p14="http://schemas.microsoft.com/office/powerpoint/2010/main" val="350247119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2188" y="768350"/>
            <a:ext cx="5114925" cy="3836988"/>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1</a:t>
            </a:fld>
            <a:endParaRPr lang="de-DE"/>
          </a:p>
        </p:txBody>
      </p:sp>
    </p:spTree>
    <p:extLst>
      <p:ext uri="{BB962C8B-B14F-4D97-AF65-F5344CB8AC3E}">
        <p14:creationId xmlns:p14="http://schemas.microsoft.com/office/powerpoint/2010/main" val="885271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47775" y="1279525"/>
            <a:ext cx="4603750" cy="3454400"/>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2</a:t>
            </a:fld>
            <a:endParaRPr lang="de-DE"/>
          </a:p>
        </p:txBody>
      </p:sp>
    </p:spTree>
    <p:extLst>
      <p:ext uri="{BB962C8B-B14F-4D97-AF65-F5344CB8AC3E}">
        <p14:creationId xmlns:p14="http://schemas.microsoft.com/office/powerpoint/2010/main" val="1256469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2188" y="768350"/>
            <a:ext cx="5114925" cy="3836988"/>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3</a:t>
            </a:fld>
            <a:endParaRPr lang="de-DE"/>
          </a:p>
        </p:txBody>
      </p:sp>
    </p:spTree>
    <p:extLst>
      <p:ext uri="{BB962C8B-B14F-4D97-AF65-F5344CB8AC3E}">
        <p14:creationId xmlns:p14="http://schemas.microsoft.com/office/powerpoint/2010/main" val="1389123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47775" y="1279525"/>
            <a:ext cx="4603750" cy="3454400"/>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4</a:t>
            </a:fld>
            <a:endParaRPr lang="de-DE"/>
          </a:p>
        </p:txBody>
      </p:sp>
    </p:spTree>
    <p:extLst>
      <p:ext uri="{BB962C8B-B14F-4D97-AF65-F5344CB8AC3E}">
        <p14:creationId xmlns:p14="http://schemas.microsoft.com/office/powerpoint/2010/main" val="1256469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47775" y="1279525"/>
            <a:ext cx="4603750" cy="3454400"/>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5</a:t>
            </a:fld>
            <a:endParaRPr lang="de-DE"/>
          </a:p>
        </p:txBody>
      </p:sp>
    </p:spTree>
    <p:extLst>
      <p:ext uri="{BB962C8B-B14F-4D97-AF65-F5344CB8AC3E}">
        <p14:creationId xmlns:p14="http://schemas.microsoft.com/office/powerpoint/2010/main" val="1256469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47775" y="1279525"/>
            <a:ext cx="4603750" cy="3454400"/>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6</a:t>
            </a:fld>
            <a:endParaRPr lang="de-DE"/>
          </a:p>
        </p:txBody>
      </p:sp>
    </p:spTree>
    <p:extLst>
      <p:ext uri="{BB962C8B-B14F-4D97-AF65-F5344CB8AC3E}">
        <p14:creationId xmlns:p14="http://schemas.microsoft.com/office/powerpoint/2010/main" val="1256469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2188" y="768350"/>
            <a:ext cx="5114925" cy="3836988"/>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7</a:t>
            </a:fld>
            <a:endParaRPr lang="de-DE"/>
          </a:p>
        </p:txBody>
      </p:sp>
    </p:spTree>
    <p:extLst>
      <p:ext uri="{BB962C8B-B14F-4D97-AF65-F5344CB8AC3E}">
        <p14:creationId xmlns:p14="http://schemas.microsoft.com/office/powerpoint/2010/main" val="2691710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2188" y="768350"/>
            <a:ext cx="5114925" cy="3836988"/>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8</a:t>
            </a:fld>
            <a:endParaRPr lang="de-DE"/>
          </a:p>
        </p:txBody>
      </p:sp>
    </p:spTree>
    <p:extLst>
      <p:ext uri="{BB962C8B-B14F-4D97-AF65-F5344CB8AC3E}">
        <p14:creationId xmlns:p14="http://schemas.microsoft.com/office/powerpoint/2010/main" val="1528017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2188" y="768350"/>
            <a:ext cx="5114925" cy="3836988"/>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9</a:t>
            </a:fld>
            <a:endParaRPr lang="de-DE"/>
          </a:p>
        </p:txBody>
      </p:sp>
    </p:spTree>
    <p:extLst>
      <p:ext uri="{BB962C8B-B14F-4D97-AF65-F5344CB8AC3E}">
        <p14:creationId xmlns:p14="http://schemas.microsoft.com/office/powerpoint/2010/main" val="406872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2188" y="768350"/>
            <a:ext cx="5114925" cy="3836988"/>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10</a:t>
            </a:fld>
            <a:endParaRPr lang="de-DE"/>
          </a:p>
        </p:txBody>
      </p:sp>
    </p:spTree>
    <p:extLst>
      <p:ext uri="{BB962C8B-B14F-4D97-AF65-F5344CB8AC3E}">
        <p14:creationId xmlns:p14="http://schemas.microsoft.com/office/powerpoint/2010/main" val="3465658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2188" y="768350"/>
            <a:ext cx="5114925" cy="3836988"/>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11</a:t>
            </a:fld>
            <a:endParaRPr lang="de-DE"/>
          </a:p>
        </p:txBody>
      </p:sp>
    </p:spTree>
    <p:extLst>
      <p:ext uri="{BB962C8B-B14F-4D97-AF65-F5344CB8AC3E}">
        <p14:creationId xmlns:p14="http://schemas.microsoft.com/office/powerpoint/2010/main" val="935204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2188" y="768350"/>
            <a:ext cx="5114925" cy="3836988"/>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12</a:t>
            </a:fld>
            <a:endParaRPr lang="de-DE"/>
          </a:p>
        </p:txBody>
      </p:sp>
    </p:spTree>
    <p:extLst>
      <p:ext uri="{BB962C8B-B14F-4D97-AF65-F5344CB8AC3E}">
        <p14:creationId xmlns:p14="http://schemas.microsoft.com/office/powerpoint/2010/main" val="2813666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2188" y="768350"/>
            <a:ext cx="5114925" cy="3836988"/>
          </a:xfrm>
          <a:prstGeom prst="rect">
            <a:avLst/>
          </a:prstGeom>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66972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2188" y="768350"/>
            <a:ext cx="5114925" cy="3836988"/>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6A48DAB-2417-E040-ADE8-0DE3F02E62F1}" type="slidenum">
              <a:rPr lang="de-DE" smtClean="0"/>
              <a:t>15</a:t>
            </a:fld>
            <a:endParaRPr lang="de-DE"/>
          </a:p>
        </p:txBody>
      </p:sp>
    </p:spTree>
    <p:extLst>
      <p:ext uri="{BB962C8B-B14F-4D97-AF65-F5344CB8AC3E}">
        <p14:creationId xmlns:p14="http://schemas.microsoft.com/office/powerpoint/2010/main" val="2728047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1" name="Titel 10"/>
          <p:cNvSpPr>
            <a:spLocks noGrp="1"/>
          </p:cNvSpPr>
          <p:nvPr>
            <p:ph type="title" hasCustomPrompt="1"/>
          </p:nvPr>
        </p:nvSpPr>
        <p:spPr>
          <a:xfrm>
            <a:off x="2528570" y="2295413"/>
            <a:ext cx="5454698" cy="859670"/>
          </a:xfrm>
          <a:prstGeom prst="rect">
            <a:avLst/>
          </a:prstGeom>
        </p:spPr>
        <p:txBody>
          <a:bodyPr/>
          <a:lstStyle/>
          <a:p>
            <a:r>
              <a:rPr lang="de-DE" dirty="0" smtClean="0"/>
              <a:t>Titel</a:t>
            </a:r>
            <a:endParaRPr lang="de-DE" dirty="0"/>
          </a:p>
        </p:txBody>
      </p:sp>
      <p:sp>
        <p:nvSpPr>
          <p:cNvPr id="15" name="Textplatzhalter 14"/>
          <p:cNvSpPr>
            <a:spLocks noGrp="1"/>
          </p:cNvSpPr>
          <p:nvPr>
            <p:ph type="body" sz="quarter" idx="11" hasCustomPrompt="1"/>
          </p:nvPr>
        </p:nvSpPr>
        <p:spPr>
          <a:xfrm>
            <a:off x="7196477" y="4130561"/>
            <a:ext cx="787061" cy="376237"/>
          </a:xfrm>
          <a:prstGeom prst="rect">
            <a:avLst/>
          </a:prstGeom>
        </p:spPr>
        <p:txBody>
          <a:bodyPr vert="horz" lIns="0" tIns="0" rIns="0" bIns="0"/>
          <a:lstStyle>
            <a:lvl1pPr algn="r">
              <a:lnSpc>
                <a:spcPts val="1200"/>
              </a:lnSpc>
              <a:defRPr sz="1200">
                <a:solidFill>
                  <a:srgbClr val="005A9B"/>
                </a:solidFill>
                <a:latin typeface="Arial"/>
              </a:defRPr>
            </a:lvl1pPr>
          </a:lstStyle>
          <a:p>
            <a:fld id="{4DAB4EE1-6072-2F44-92CB-9F66911368CD}" type="datetimeFigureOut">
              <a:rPr lang="de-DE" smtClean="0"/>
              <a:pPr/>
              <a:t>04.05.2017</a:t>
            </a:fld>
            <a:endParaRPr lang="de-DE" dirty="0"/>
          </a:p>
        </p:txBody>
      </p:sp>
      <p:sp>
        <p:nvSpPr>
          <p:cNvPr id="16" name="Textplatzhalter 14"/>
          <p:cNvSpPr>
            <a:spLocks noGrp="1"/>
          </p:cNvSpPr>
          <p:nvPr>
            <p:ph type="body" sz="quarter" idx="12" hasCustomPrompt="1"/>
          </p:nvPr>
        </p:nvSpPr>
        <p:spPr>
          <a:xfrm>
            <a:off x="4641874" y="4139505"/>
            <a:ext cx="2420445" cy="376237"/>
          </a:xfrm>
          <a:prstGeom prst="rect">
            <a:avLst/>
          </a:prstGeom>
        </p:spPr>
        <p:txBody>
          <a:bodyPr vert="horz" lIns="0" tIns="0" rIns="0" bIns="0"/>
          <a:lstStyle>
            <a:lvl1pPr algn="r">
              <a:lnSpc>
                <a:spcPts val="1200"/>
              </a:lnSpc>
              <a:defRPr sz="1200">
                <a:solidFill>
                  <a:srgbClr val="005A9B"/>
                </a:solidFill>
                <a:latin typeface="Arial"/>
              </a:defRPr>
            </a:lvl1pPr>
          </a:lstStyle>
          <a:p>
            <a:r>
              <a:rPr lang="de-DE" dirty="0" smtClean="0"/>
              <a:t>Autorenname	</a:t>
            </a:r>
            <a:endParaRPr lang="de-DE" dirty="0"/>
          </a:p>
        </p:txBody>
      </p:sp>
      <p:sp>
        <p:nvSpPr>
          <p:cNvPr id="19" name="Textplatzhalter 14"/>
          <p:cNvSpPr>
            <a:spLocks noGrp="1"/>
          </p:cNvSpPr>
          <p:nvPr>
            <p:ph type="body" sz="quarter" idx="13" hasCustomPrompt="1"/>
          </p:nvPr>
        </p:nvSpPr>
        <p:spPr>
          <a:xfrm>
            <a:off x="2528570" y="3280855"/>
            <a:ext cx="5454698" cy="592003"/>
          </a:xfrm>
          <a:prstGeom prst="rect">
            <a:avLst/>
          </a:prstGeom>
        </p:spPr>
        <p:txBody>
          <a:bodyPr vert="horz" lIns="0" tIns="0" rIns="0" bIns="0"/>
          <a:lstStyle>
            <a:lvl1pPr algn="r">
              <a:lnSpc>
                <a:spcPts val="2160"/>
              </a:lnSpc>
              <a:defRPr sz="1800" b="0" i="1">
                <a:solidFill>
                  <a:srgbClr val="005A9B"/>
                </a:solidFill>
                <a:latin typeface="Arial"/>
              </a:defRPr>
            </a:lvl1pPr>
          </a:lstStyle>
          <a:p>
            <a:r>
              <a:rPr lang="de-DE" dirty="0" smtClean="0"/>
              <a:t>Untertitel	</a:t>
            </a:r>
            <a:endParaRPr lang="de-DE" dirty="0"/>
          </a:p>
        </p:txBody>
      </p:sp>
    </p:spTree>
    <p:extLst>
      <p:ext uri="{BB962C8B-B14F-4D97-AF65-F5344CB8AC3E}">
        <p14:creationId xmlns:p14="http://schemas.microsoft.com/office/powerpoint/2010/main" val="35854057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17" name="Textplatzhalter 16"/>
          <p:cNvSpPr>
            <a:spLocks noGrp="1"/>
          </p:cNvSpPr>
          <p:nvPr>
            <p:ph type="body" sz="quarter" idx="12" hasCustomPrompt="1"/>
          </p:nvPr>
        </p:nvSpPr>
        <p:spPr>
          <a:xfrm>
            <a:off x="293688" y="813451"/>
            <a:ext cx="7316787" cy="225532"/>
          </a:xfrm>
          <a:prstGeom prst="rect">
            <a:avLst/>
          </a:prstGeom>
        </p:spPr>
        <p:txBody>
          <a:bodyPr vert="horz" lIns="0" tIns="0" rIns="0" bIns="0" anchor="t" anchorCtr="0"/>
          <a:lstStyle>
            <a:lvl1pPr marL="0" indent="0">
              <a:lnSpc>
                <a:spcPts val="1400"/>
              </a:lnSpc>
              <a:spcBef>
                <a:spcPts val="0"/>
              </a:spcBef>
              <a:buNone/>
              <a:defRPr sz="1400" b="0" i="1" baseline="0">
                <a:solidFill>
                  <a:srgbClr val="005A9B"/>
                </a:solidFill>
                <a:latin typeface="Arial"/>
              </a:defRPr>
            </a:lvl1pPr>
          </a:lstStyle>
          <a:p>
            <a:pPr lvl="0"/>
            <a:r>
              <a:rPr lang="de-DE" dirty="0" smtClean="0"/>
              <a:t>Untertitel</a:t>
            </a:r>
            <a:endParaRPr lang="de-DE" dirty="0"/>
          </a:p>
        </p:txBody>
      </p:sp>
      <p:sp>
        <p:nvSpPr>
          <p:cNvPr id="21" name="Textplatzhalter 16"/>
          <p:cNvSpPr>
            <a:spLocks noGrp="1"/>
          </p:cNvSpPr>
          <p:nvPr>
            <p:ph type="body" sz="quarter" idx="13" hasCustomPrompt="1"/>
          </p:nvPr>
        </p:nvSpPr>
        <p:spPr>
          <a:xfrm>
            <a:off x="293688" y="473571"/>
            <a:ext cx="7316787" cy="259858"/>
          </a:xfrm>
          <a:prstGeom prst="rect">
            <a:avLst/>
          </a:prstGeom>
        </p:spPr>
        <p:txBody>
          <a:bodyPr vert="horz" lIns="0" tIns="0" rIns="0" bIns="0" anchor="t" anchorCtr="0"/>
          <a:lstStyle>
            <a:lvl1pPr marL="0" indent="0">
              <a:lnSpc>
                <a:spcPts val="2200"/>
              </a:lnSpc>
              <a:spcBef>
                <a:spcPts val="0"/>
              </a:spcBef>
              <a:buNone/>
              <a:defRPr sz="2200" b="0" i="1" baseline="0">
                <a:solidFill>
                  <a:srgbClr val="005A9B"/>
                </a:solidFill>
                <a:latin typeface="Arial"/>
              </a:defRPr>
            </a:lvl1pPr>
          </a:lstStyle>
          <a:p>
            <a:pPr lvl="0"/>
            <a:r>
              <a:rPr lang="de-DE" dirty="0" smtClean="0"/>
              <a:t>Überschrift Folie</a:t>
            </a:r>
            <a:endParaRPr lang="de-DE" dirty="0"/>
          </a:p>
        </p:txBody>
      </p:sp>
      <p:sp>
        <p:nvSpPr>
          <p:cNvPr id="24" name="Textplatzhalter 22"/>
          <p:cNvSpPr>
            <a:spLocks noGrp="1"/>
          </p:cNvSpPr>
          <p:nvPr>
            <p:ph type="body" sz="quarter" idx="15" hasCustomPrompt="1"/>
          </p:nvPr>
        </p:nvSpPr>
        <p:spPr>
          <a:xfrm>
            <a:off x="474026" y="1770959"/>
            <a:ext cx="8273099" cy="4740451"/>
          </a:xfrm>
          <a:prstGeom prst="rect">
            <a:avLst/>
          </a:prstGeom>
        </p:spPr>
        <p:txBody>
          <a:bodyPr vert="horz" lIns="0" tIns="0" rIns="0" bIns="0"/>
          <a:lstStyle>
            <a:lvl1pPr marL="0" indent="0">
              <a:lnSpc>
                <a:spcPts val="1800"/>
              </a:lnSpc>
              <a:buSzPct val="100000"/>
              <a:buFontTx/>
              <a:buNone/>
              <a:defRPr sz="1200" b="0" baseline="0">
                <a:solidFill>
                  <a:schemeClr val="tx1"/>
                </a:solidFill>
                <a:latin typeface="Arial"/>
              </a:defRPr>
            </a:lvl1pPr>
            <a:lvl2pPr marL="742950" indent="-285750">
              <a:buSzPct val="100000"/>
              <a:buFontTx/>
              <a:buBlip>
                <a:blip r:embed="rId2"/>
              </a:buBlip>
              <a:defRPr sz="1400" baseline="0">
                <a:solidFill>
                  <a:schemeClr val="tx1"/>
                </a:solidFill>
                <a:latin typeface="Arial"/>
              </a:defRPr>
            </a:lvl2pPr>
            <a:lvl3pPr marL="1143000" indent="-228600">
              <a:buSzPct val="100000"/>
              <a:buFontTx/>
              <a:buBlip>
                <a:blip r:embed="rId2"/>
              </a:buBlip>
              <a:defRPr sz="1400" baseline="0">
                <a:solidFill>
                  <a:schemeClr val="tx1"/>
                </a:solidFill>
                <a:latin typeface="Arial"/>
              </a:defRPr>
            </a:lvl3pPr>
            <a:lvl4pPr marL="1600200" indent="-228600">
              <a:buSzPct val="100000"/>
              <a:buFontTx/>
              <a:buBlip>
                <a:blip r:embed="rId2"/>
              </a:buBlip>
              <a:defRPr sz="1400" baseline="0">
                <a:solidFill>
                  <a:schemeClr val="tx1"/>
                </a:solidFill>
                <a:latin typeface="Arial"/>
              </a:defRPr>
            </a:lvl4pPr>
            <a:lvl5pPr marL="2057400" indent="-228600">
              <a:buSzPct val="100000"/>
              <a:buFontTx/>
              <a:buBlip>
                <a:blip r:embed="rId2"/>
              </a:buBlip>
              <a:defRPr sz="1400" baseline="0">
                <a:solidFill>
                  <a:schemeClr val="tx1"/>
                </a:solidFill>
                <a:latin typeface="Arial"/>
              </a:defRPr>
            </a:lvl5pPr>
          </a:lstStyle>
          <a:p>
            <a:pPr lvl="0"/>
            <a:r>
              <a:rPr lang="de-DE" dirty="0" smtClean="0"/>
              <a:t>Fließtext </a:t>
            </a:r>
            <a:r>
              <a:rPr lang="ro-RO" dirty="0" smtClean="0"/>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a:t>
            </a:r>
          </a:p>
        </p:txBody>
      </p:sp>
    </p:spTree>
    <p:extLst>
      <p:ext uri="{BB962C8B-B14F-4D97-AF65-F5344CB8AC3E}">
        <p14:creationId xmlns:p14="http://schemas.microsoft.com/office/powerpoint/2010/main" val="281570801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Aufzählung">
    <p:spTree>
      <p:nvGrpSpPr>
        <p:cNvPr id="1" name=""/>
        <p:cNvGrpSpPr/>
        <p:nvPr/>
      </p:nvGrpSpPr>
      <p:grpSpPr>
        <a:xfrm>
          <a:off x="0" y="0"/>
          <a:ext cx="0" cy="0"/>
          <a:chOff x="0" y="0"/>
          <a:chExt cx="0" cy="0"/>
        </a:xfrm>
      </p:grpSpPr>
      <p:sp>
        <p:nvSpPr>
          <p:cNvPr id="17" name="Textplatzhalter 16"/>
          <p:cNvSpPr>
            <a:spLocks noGrp="1"/>
          </p:cNvSpPr>
          <p:nvPr>
            <p:ph type="body" sz="quarter" idx="12" hasCustomPrompt="1"/>
          </p:nvPr>
        </p:nvSpPr>
        <p:spPr>
          <a:xfrm>
            <a:off x="293688" y="813451"/>
            <a:ext cx="7316787" cy="225532"/>
          </a:xfrm>
          <a:prstGeom prst="rect">
            <a:avLst/>
          </a:prstGeom>
        </p:spPr>
        <p:txBody>
          <a:bodyPr vert="horz" lIns="0" tIns="0" rIns="0" bIns="0" anchor="t" anchorCtr="0"/>
          <a:lstStyle>
            <a:lvl1pPr marL="0" indent="0">
              <a:lnSpc>
                <a:spcPts val="1400"/>
              </a:lnSpc>
              <a:spcBef>
                <a:spcPts val="0"/>
              </a:spcBef>
              <a:buNone/>
              <a:defRPr sz="1400" b="0" i="1" baseline="0">
                <a:solidFill>
                  <a:srgbClr val="005A9B"/>
                </a:solidFill>
                <a:latin typeface="Arial"/>
              </a:defRPr>
            </a:lvl1pPr>
          </a:lstStyle>
          <a:p>
            <a:pPr lvl="0"/>
            <a:r>
              <a:rPr lang="de-DE" dirty="0" smtClean="0"/>
              <a:t>Untertitel</a:t>
            </a:r>
            <a:endParaRPr lang="de-DE" dirty="0"/>
          </a:p>
        </p:txBody>
      </p:sp>
      <p:sp>
        <p:nvSpPr>
          <p:cNvPr id="21" name="Textplatzhalter 16"/>
          <p:cNvSpPr>
            <a:spLocks noGrp="1"/>
          </p:cNvSpPr>
          <p:nvPr>
            <p:ph type="body" sz="quarter" idx="13" hasCustomPrompt="1"/>
          </p:nvPr>
        </p:nvSpPr>
        <p:spPr>
          <a:xfrm>
            <a:off x="293688" y="473571"/>
            <a:ext cx="7316787" cy="259858"/>
          </a:xfrm>
          <a:prstGeom prst="rect">
            <a:avLst/>
          </a:prstGeom>
        </p:spPr>
        <p:txBody>
          <a:bodyPr vert="horz" lIns="0" tIns="0" rIns="0" bIns="0" anchor="t" anchorCtr="0"/>
          <a:lstStyle>
            <a:lvl1pPr marL="0" indent="0">
              <a:lnSpc>
                <a:spcPts val="2200"/>
              </a:lnSpc>
              <a:spcBef>
                <a:spcPts val="0"/>
              </a:spcBef>
              <a:buNone/>
              <a:defRPr sz="2200" b="0" i="1" baseline="0">
                <a:solidFill>
                  <a:srgbClr val="005A9B"/>
                </a:solidFill>
                <a:latin typeface="Arial"/>
              </a:defRPr>
            </a:lvl1pPr>
          </a:lstStyle>
          <a:p>
            <a:pPr lvl="0"/>
            <a:r>
              <a:rPr lang="de-DE" dirty="0" smtClean="0"/>
              <a:t>Überschrift Folie</a:t>
            </a:r>
            <a:endParaRPr lang="de-DE" dirty="0"/>
          </a:p>
        </p:txBody>
      </p:sp>
      <p:sp>
        <p:nvSpPr>
          <p:cNvPr id="24" name="Textplatzhalter 22"/>
          <p:cNvSpPr>
            <a:spLocks noGrp="1"/>
          </p:cNvSpPr>
          <p:nvPr>
            <p:ph type="body" sz="quarter" idx="15" hasCustomPrompt="1"/>
          </p:nvPr>
        </p:nvSpPr>
        <p:spPr>
          <a:xfrm>
            <a:off x="474026" y="1770960"/>
            <a:ext cx="8273099" cy="1064366"/>
          </a:xfrm>
          <a:prstGeom prst="rect">
            <a:avLst/>
          </a:prstGeom>
        </p:spPr>
        <p:txBody>
          <a:bodyPr vert="horz" lIns="0" tIns="0" rIns="0" bIns="0"/>
          <a:lstStyle>
            <a:lvl1pPr marL="0" indent="0">
              <a:lnSpc>
                <a:spcPts val="1800"/>
              </a:lnSpc>
              <a:buSzPct val="100000"/>
              <a:buFontTx/>
              <a:buNone/>
              <a:defRPr sz="1200" b="0" baseline="0">
                <a:solidFill>
                  <a:schemeClr val="tx1"/>
                </a:solidFill>
                <a:latin typeface="Arial"/>
              </a:defRPr>
            </a:lvl1pPr>
            <a:lvl2pPr marL="742950" indent="-285750">
              <a:buSzPct val="100000"/>
              <a:buFontTx/>
              <a:buBlip>
                <a:blip r:embed="rId2"/>
              </a:buBlip>
              <a:defRPr sz="1400" baseline="0">
                <a:solidFill>
                  <a:schemeClr val="tx1"/>
                </a:solidFill>
                <a:latin typeface="Arial"/>
              </a:defRPr>
            </a:lvl2pPr>
            <a:lvl3pPr marL="1143000" indent="-228600">
              <a:buSzPct val="100000"/>
              <a:buFontTx/>
              <a:buBlip>
                <a:blip r:embed="rId2"/>
              </a:buBlip>
              <a:defRPr sz="1400" baseline="0">
                <a:solidFill>
                  <a:schemeClr val="tx1"/>
                </a:solidFill>
                <a:latin typeface="Arial"/>
              </a:defRPr>
            </a:lvl3pPr>
            <a:lvl4pPr marL="1600200" indent="-228600">
              <a:buSzPct val="100000"/>
              <a:buFontTx/>
              <a:buBlip>
                <a:blip r:embed="rId2"/>
              </a:buBlip>
              <a:defRPr sz="1400" baseline="0">
                <a:solidFill>
                  <a:schemeClr val="tx1"/>
                </a:solidFill>
                <a:latin typeface="Arial"/>
              </a:defRPr>
            </a:lvl4pPr>
            <a:lvl5pPr marL="2057400" indent="-228600">
              <a:buSzPct val="100000"/>
              <a:buFontTx/>
              <a:buBlip>
                <a:blip r:embed="rId2"/>
              </a:buBlip>
              <a:defRPr sz="1400" baseline="0">
                <a:solidFill>
                  <a:schemeClr val="tx1"/>
                </a:solidFill>
                <a:latin typeface="Arial"/>
              </a:defRPr>
            </a:lvl5pPr>
          </a:lstStyle>
          <a:p>
            <a:pPr lvl="0"/>
            <a:r>
              <a:rPr lang="de-DE" dirty="0" smtClean="0"/>
              <a:t>Fließtext </a:t>
            </a:r>
            <a:r>
              <a:rPr lang="ro-RO" dirty="0" smtClean="0"/>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a:t>
            </a:r>
          </a:p>
        </p:txBody>
      </p:sp>
      <p:sp>
        <p:nvSpPr>
          <p:cNvPr id="27" name="Textplatzhalter 26"/>
          <p:cNvSpPr>
            <a:spLocks noGrp="1"/>
          </p:cNvSpPr>
          <p:nvPr>
            <p:ph type="body" sz="quarter" idx="17" hasCustomPrompt="1"/>
          </p:nvPr>
        </p:nvSpPr>
        <p:spPr>
          <a:xfrm>
            <a:off x="474663" y="2968780"/>
            <a:ext cx="8272462" cy="3560519"/>
          </a:xfrm>
          <a:prstGeom prst="rect">
            <a:avLst/>
          </a:prstGeom>
        </p:spPr>
        <p:txBody>
          <a:bodyPr vert="horz" lIns="0" tIns="0" rIns="0" bIns="0"/>
          <a:lstStyle>
            <a:lvl1pPr marL="342900" indent="-342900">
              <a:lnSpc>
                <a:spcPts val="1600"/>
              </a:lnSpc>
              <a:buSzPct val="100000"/>
              <a:buFontTx/>
              <a:buBlip>
                <a:blip r:embed="rId3"/>
              </a:buBlip>
              <a:defRPr sz="1400" b="1" baseline="0">
                <a:latin typeface="Arial"/>
              </a:defRPr>
            </a:lvl1pPr>
            <a:lvl2pPr marL="742950" indent="-285750">
              <a:lnSpc>
                <a:spcPts val="1600"/>
              </a:lnSpc>
              <a:buSzPct val="100000"/>
              <a:buFontTx/>
              <a:buBlip>
                <a:blip r:embed="rId3"/>
              </a:buBlip>
              <a:defRPr sz="1400" baseline="0">
                <a:latin typeface="Arial"/>
              </a:defRPr>
            </a:lvl2pPr>
            <a:lvl3pPr marL="1143000" indent="-228600">
              <a:lnSpc>
                <a:spcPts val="1600"/>
              </a:lnSpc>
              <a:buSzPct val="100000"/>
              <a:buFontTx/>
              <a:buBlip>
                <a:blip r:embed="rId3"/>
              </a:buBlip>
              <a:defRPr sz="1400" baseline="0">
                <a:latin typeface="Arial"/>
              </a:defRPr>
            </a:lvl3pPr>
            <a:lvl4pPr marL="1600200" indent="-228600">
              <a:lnSpc>
                <a:spcPts val="1600"/>
              </a:lnSpc>
              <a:buSzPct val="100000"/>
              <a:buFontTx/>
              <a:buBlip>
                <a:blip r:embed="rId3"/>
              </a:buBlip>
              <a:defRPr sz="1400" baseline="0">
                <a:latin typeface="Arial"/>
              </a:defRPr>
            </a:lvl4pPr>
            <a:lvl5pPr marL="2057400" indent="-228600">
              <a:lnSpc>
                <a:spcPts val="1600"/>
              </a:lnSpc>
              <a:buSzPct val="100000"/>
              <a:buFontTx/>
              <a:buBlip>
                <a:blip r:embed="rId3"/>
              </a:buBlip>
              <a:defRPr sz="1400" baseline="0">
                <a:latin typeface="Arial"/>
              </a:defRPr>
            </a:lvl5pPr>
          </a:lstStyle>
          <a:p>
            <a:pPr lvl="0"/>
            <a:r>
              <a:rPr lang="de-DE" dirty="0" smtClean="0"/>
              <a:t>Erste Ebene</a:t>
            </a:r>
          </a:p>
          <a:p>
            <a:pPr lvl="1"/>
            <a:r>
              <a:rPr lang="de-DE" dirty="0" smtClean="0"/>
              <a:t>Zweite Ebene</a:t>
            </a:r>
          </a:p>
          <a:p>
            <a:pPr lvl="2"/>
            <a:r>
              <a:rPr lang="de-DE" dirty="0" smtClean="0"/>
              <a:t>Dritte Ebene</a:t>
            </a:r>
          </a:p>
          <a:p>
            <a:pPr lvl="3"/>
            <a:r>
              <a:rPr lang="de-DE" dirty="0" smtClean="0"/>
              <a:t>Vierte Ebene</a:t>
            </a:r>
          </a:p>
        </p:txBody>
      </p:sp>
    </p:spTree>
    <p:extLst>
      <p:ext uri="{BB962C8B-B14F-4D97-AF65-F5344CB8AC3E}">
        <p14:creationId xmlns:p14="http://schemas.microsoft.com/office/powerpoint/2010/main" val="18493291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ufzählung">
    <p:spTree>
      <p:nvGrpSpPr>
        <p:cNvPr id="1" name=""/>
        <p:cNvGrpSpPr/>
        <p:nvPr/>
      </p:nvGrpSpPr>
      <p:grpSpPr>
        <a:xfrm>
          <a:off x="0" y="0"/>
          <a:ext cx="0" cy="0"/>
          <a:chOff x="0" y="0"/>
          <a:chExt cx="0" cy="0"/>
        </a:xfrm>
      </p:grpSpPr>
      <p:sp>
        <p:nvSpPr>
          <p:cNvPr id="3" name="Textplatzhalter 16"/>
          <p:cNvSpPr>
            <a:spLocks noGrp="1"/>
          </p:cNvSpPr>
          <p:nvPr>
            <p:ph type="body" sz="quarter" idx="12" hasCustomPrompt="1"/>
          </p:nvPr>
        </p:nvSpPr>
        <p:spPr>
          <a:xfrm>
            <a:off x="293688" y="813451"/>
            <a:ext cx="7316787" cy="225532"/>
          </a:xfrm>
          <a:prstGeom prst="rect">
            <a:avLst/>
          </a:prstGeom>
        </p:spPr>
        <p:txBody>
          <a:bodyPr vert="horz" lIns="0" tIns="0" rIns="0" bIns="0" anchor="t" anchorCtr="0"/>
          <a:lstStyle>
            <a:lvl1pPr marL="0" indent="0">
              <a:lnSpc>
                <a:spcPts val="1400"/>
              </a:lnSpc>
              <a:spcBef>
                <a:spcPts val="0"/>
              </a:spcBef>
              <a:buNone/>
              <a:defRPr sz="1400" b="0" i="1" baseline="0">
                <a:solidFill>
                  <a:srgbClr val="005A9B"/>
                </a:solidFill>
                <a:latin typeface="Arial"/>
              </a:defRPr>
            </a:lvl1pPr>
          </a:lstStyle>
          <a:p>
            <a:pPr lvl="0"/>
            <a:r>
              <a:rPr lang="de-DE" dirty="0" smtClean="0"/>
              <a:t>Untertitel</a:t>
            </a:r>
            <a:endParaRPr lang="de-DE" dirty="0"/>
          </a:p>
        </p:txBody>
      </p:sp>
      <p:sp>
        <p:nvSpPr>
          <p:cNvPr id="6" name="Textplatzhalter 16"/>
          <p:cNvSpPr>
            <a:spLocks noGrp="1"/>
          </p:cNvSpPr>
          <p:nvPr>
            <p:ph type="body" sz="quarter" idx="13" hasCustomPrompt="1"/>
          </p:nvPr>
        </p:nvSpPr>
        <p:spPr>
          <a:xfrm>
            <a:off x="293688" y="473571"/>
            <a:ext cx="7316787" cy="259858"/>
          </a:xfrm>
          <a:prstGeom prst="rect">
            <a:avLst/>
          </a:prstGeom>
        </p:spPr>
        <p:txBody>
          <a:bodyPr vert="horz" lIns="0" tIns="0" rIns="0" bIns="0" anchor="t" anchorCtr="0"/>
          <a:lstStyle>
            <a:lvl1pPr marL="0" indent="0">
              <a:lnSpc>
                <a:spcPts val="2200"/>
              </a:lnSpc>
              <a:spcBef>
                <a:spcPts val="0"/>
              </a:spcBef>
              <a:buNone/>
              <a:defRPr sz="2200" b="0" i="1" baseline="0">
                <a:solidFill>
                  <a:srgbClr val="005A9B"/>
                </a:solidFill>
                <a:latin typeface="Arial"/>
              </a:defRPr>
            </a:lvl1pPr>
          </a:lstStyle>
          <a:p>
            <a:pPr lvl="0"/>
            <a:r>
              <a:rPr lang="de-DE" dirty="0" smtClean="0"/>
              <a:t>Überschrift Folie</a:t>
            </a:r>
            <a:endParaRPr lang="de-DE" dirty="0"/>
          </a:p>
        </p:txBody>
      </p:sp>
      <p:sp>
        <p:nvSpPr>
          <p:cNvPr id="7" name="Textplatzhalter 26"/>
          <p:cNvSpPr>
            <a:spLocks noGrp="1"/>
          </p:cNvSpPr>
          <p:nvPr>
            <p:ph type="body" sz="quarter" idx="17" hasCustomPrompt="1"/>
          </p:nvPr>
        </p:nvSpPr>
        <p:spPr>
          <a:xfrm>
            <a:off x="474663" y="1756440"/>
            <a:ext cx="8272462" cy="4772859"/>
          </a:xfrm>
          <a:prstGeom prst="rect">
            <a:avLst/>
          </a:prstGeom>
        </p:spPr>
        <p:txBody>
          <a:bodyPr vert="horz" lIns="0" tIns="0" rIns="0" bIns="0"/>
          <a:lstStyle>
            <a:lvl1pPr marL="342900" indent="-342900">
              <a:lnSpc>
                <a:spcPts val="1600"/>
              </a:lnSpc>
              <a:buSzPct val="100000"/>
              <a:buFontTx/>
              <a:buBlip>
                <a:blip r:embed="rId2"/>
              </a:buBlip>
              <a:defRPr sz="1400" b="1" baseline="0">
                <a:latin typeface="Arial"/>
              </a:defRPr>
            </a:lvl1pPr>
            <a:lvl2pPr marL="742950" indent="-285750">
              <a:lnSpc>
                <a:spcPts val="1600"/>
              </a:lnSpc>
              <a:buSzPct val="100000"/>
              <a:buFontTx/>
              <a:buBlip>
                <a:blip r:embed="rId2"/>
              </a:buBlip>
              <a:defRPr sz="1400" baseline="0">
                <a:latin typeface="Arial"/>
              </a:defRPr>
            </a:lvl2pPr>
            <a:lvl3pPr marL="1143000" indent="-228600">
              <a:lnSpc>
                <a:spcPts val="1600"/>
              </a:lnSpc>
              <a:buSzPct val="100000"/>
              <a:buFontTx/>
              <a:buBlip>
                <a:blip r:embed="rId2"/>
              </a:buBlip>
              <a:defRPr sz="1400" baseline="0">
                <a:latin typeface="Arial"/>
              </a:defRPr>
            </a:lvl3pPr>
            <a:lvl4pPr marL="1600200" indent="-228600">
              <a:lnSpc>
                <a:spcPts val="1600"/>
              </a:lnSpc>
              <a:buSzPct val="100000"/>
              <a:buFontTx/>
              <a:buBlip>
                <a:blip r:embed="rId2"/>
              </a:buBlip>
              <a:defRPr sz="1400" baseline="0">
                <a:latin typeface="Arial"/>
              </a:defRPr>
            </a:lvl4pPr>
            <a:lvl5pPr marL="2057400" indent="-228600">
              <a:lnSpc>
                <a:spcPts val="1600"/>
              </a:lnSpc>
              <a:buSzPct val="100000"/>
              <a:buFontTx/>
              <a:buBlip>
                <a:blip r:embed="rId2"/>
              </a:buBlip>
              <a:defRPr sz="1400" baseline="0">
                <a:latin typeface="Arial"/>
              </a:defRPr>
            </a:lvl5pPr>
          </a:lstStyle>
          <a:p>
            <a:pPr lvl="0"/>
            <a:r>
              <a:rPr lang="de-DE" dirty="0" smtClean="0"/>
              <a:t>Erste Ebene</a:t>
            </a:r>
          </a:p>
          <a:p>
            <a:pPr lvl="1"/>
            <a:r>
              <a:rPr lang="de-DE" dirty="0" smtClean="0"/>
              <a:t>Zweite Ebene</a:t>
            </a:r>
          </a:p>
          <a:p>
            <a:pPr lvl="2"/>
            <a:r>
              <a:rPr lang="de-DE" dirty="0" smtClean="0"/>
              <a:t>Dritte Ebene</a:t>
            </a:r>
          </a:p>
          <a:p>
            <a:pPr lvl="3"/>
            <a:r>
              <a:rPr lang="de-DE" dirty="0" smtClean="0"/>
              <a:t>Vierte Ebene</a:t>
            </a:r>
          </a:p>
        </p:txBody>
      </p:sp>
    </p:spTree>
    <p:extLst>
      <p:ext uri="{BB962C8B-B14F-4D97-AF65-F5344CB8AC3E}">
        <p14:creationId xmlns:p14="http://schemas.microsoft.com/office/powerpoint/2010/main" val="293160737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Bild">
    <p:spTree>
      <p:nvGrpSpPr>
        <p:cNvPr id="1" name=""/>
        <p:cNvGrpSpPr/>
        <p:nvPr/>
      </p:nvGrpSpPr>
      <p:grpSpPr>
        <a:xfrm>
          <a:off x="0" y="0"/>
          <a:ext cx="0" cy="0"/>
          <a:chOff x="0" y="0"/>
          <a:chExt cx="0" cy="0"/>
        </a:xfrm>
      </p:grpSpPr>
      <p:sp>
        <p:nvSpPr>
          <p:cNvPr id="7" name="Textplatzhalter 16"/>
          <p:cNvSpPr>
            <a:spLocks noGrp="1"/>
          </p:cNvSpPr>
          <p:nvPr>
            <p:ph type="body" sz="quarter" idx="12" hasCustomPrompt="1"/>
          </p:nvPr>
        </p:nvSpPr>
        <p:spPr>
          <a:xfrm>
            <a:off x="293688" y="813451"/>
            <a:ext cx="7316787" cy="225532"/>
          </a:xfrm>
          <a:prstGeom prst="rect">
            <a:avLst/>
          </a:prstGeom>
        </p:spPr>
        <p:txBody>
          <a:bodyPr vert="horz" lIns="0" tIns="0" rIns="0" bIns="0" anchor="t" anchorCtr="0"/>
          <a:lstStyle>
            <a:lvl1pPr marL="0" indent="0">
              <a:lnSpc>
                <a:spcPts val="1400"/>
              </a:lnSpc>
              <a:spcBef>
                <a:spcPts val="0"/>
              </a:spcBef>
              <a:buNone/>
              <a:defRPr sz="1400" b="0" i="1" baseline="0">
                <a:solidFill>
                  <a:srgbClr val="005A9B"/>
                </a:solidFill>
                <a:latin typeface="Arial"/>
              </a:defRPr>
            </a:lvl1pPr>
          </a:lstStyle>
          <a:p>
            <a:pPr lvl="0"/>
            <a:r>
              <a:rPr lang="de-DE" dirty="0" smtClean="0"/>
              <a:t>Untertitel</a:t>
            </a:r>
            <a:endParaRPr lang="de-DE" dirty="0"/>
          </a:p>
        </p:txBody>
      </p:sp>
      <p:sp>
        <p:nvSpPr>
          <p:cNvPr id="10" name="Textplatzhalter 16"/>
          <p:cNvSpPr>
            <a:spLocks noGrp="1"/>
          </p:cNvSpPr>
          <p:nvPr>
            <p:ph type="body" sz="quarter" idx="13" hasCustomPrompt="1"/>
          </p:nvPr>
        </p:nvSpPr>
        <p:spPr>
          <a:xfrm>
            <a:off x="293688" y="473571"/>
            <a:ext cx="7316787" cy="259858"/>
          </a:xfrm>
          <a:prstGeom prst="rect">
            <a:avLst/>
          </a:prstGeom>
        </p:spPr>
        <p:txBody>
          <a:bodyPr vert="horz" lIns="0" tIns="0" rIns="0" bIns="0" anchor="t" anchorCtr="0"/>
          <a:lstStyle>
            <a:lvl1pPr marL="0" indent="0">
              <a:lnSpc>
                <a:spcPts val="2200"/>
              </a:lnSpc>
              <a:spcBef>
                <a:spcPts val="0"/>
              </a:spcBef>
              <a:buNone/>
              <a:defRPr sz="2200" b="0" i="1" baseline="0">
                <a:solidFill>
                  <a:srgbClr val="005A9B"/>
                </a:solidFill>
                <a:latin typeface="Arial"/>
              </a:defRPr>
            </a:lvl1pPr>
          </a:lstStyle>
          <a:p>
            <a:pPr lvl="0"/>
            <a:r>
              <a:rPr lang="de-DE" dirty="0" smtClean="0"/>
              <a:t>Überschrift Folie</a:t>
            </a:r>
            <a:endParaRPr lang="de-DE" dirty="0"/>
          </a:p>
        </p:txBody>
      </p:sp>
      <p:sp>
        <p:nvSpPr>
          <p:cNvPr id="12" name="Textplatzhalter 22"/>
          <p:cNvSpPr>
            <a:spLocks noGrp="1"/>
          </p:cNvSpPr>
          <p:nvPr>
            <p:ph type="body" sz="quarter" idx="15" hasCustomPrompt="1"/>
          </p:nvPr>
        </p:nvSpPr>
        <p:spPr>
          <a:xfrm>
            <a:off x="474026" y="1770959"/>
            <a:ext cx="4051577" cy="4740451"/>
          </a:xfrm>
          <a:prstGeom prst="rect">
            <a:avLst/>
          </a:prstGeom>
        </p:spPr>
        <p:txBody>
          <a:bodyPr vert="horz" lIns="0" tIns="0" rIns="0" bIns="0"/>
          <a:lstStyle>
            <a:lvl1pPr marL="0" indent="0">
              <a:lnSpc>
                <a:spcPts val="1800"/>
              </a:lnSpc>
              <a:buSzPct val="100000"/>
              <a:buFontTx/>
              <a:buNone/>
              <a:defRPr sz="1200" b="0" baseline="0">
                <a:solidFill>
                  <a:schemeClr val="tx1"/>
                </a:solidFill>
                <a:latin typeface="Arial"/>
              </a:defRPr>
            </a:lvl1pPr>
            <a:lvl2pPr marL="742950" indent="-285750">
              <a:buSzPct val="100000"/>
              <a:buFontTx/>
              <a:buBlip>
                <a:blip r:embed="rId2"/>
              </a:buBlip>
              <a:defRPr sz="1400" baseline="0">
                <a:solidFill>
                  <a:schemeClr val="tx1"/>
                </a:solidFill>
                <a:latin typeface="Arial"/>
              </a:defRPr>
            </a:lvl2pPr>
            <a:lvl3pPr marL="1143000" indent="-228600">
              <a:buSzPct val="100000"/>
              <a:buFontTx/>
              <a:buBlip>
                <a:blip r:embed="rId2"/>
              </a:buBlip>
              <a:defRPr sz="1400" baseline="0">
                <a:solidFill>
                  <a:schemeClr val="tx1"/>
                </a:solidFill>
                <a:latin typeface="Arial"/>
              </a:defRPr>
            </a:lvl3pPr>
            <a:lvl4pPr marL="1600200" indent="-228600">
              <a:buSzPct val="100000"/>
              <a:buFontTx/>
              <a:buBlip>
                <a:blip r:embed="rId2"/>
              </a:buBlip>
              <a:defRPr sz="1400" baseline="0">
                <a:solidFill>
                  <a:schemeClr val="tx1"/>
                </a:solidFill>
                <a:latin typeface="Arial"/>
              </a:defRPr>
            </a:lvl4pPr>
            <a:lvl5pPr marL="2057400" indent="-228600">
              <a:buSzPct val="100000"/>
              <a:buFontTx/>
              <a:buBlip>
                <a:blip r:embed="rId2"/>
              </a:buBlip>
              <a:defRPr sz="1400" baseline="0">
                <a:solidFill>
                  <a:schemeClr val="tx1"/>
                </a:solidFill>
                <a:latin typeface="Arial"/>
              </a:defRPr>
            </a:lvl5pPr>
          </a:lstStyle>
          <a:p>
            <a:pPr lvl="0"/>
            <a:r>
              <a:rPr lang="de-DE" dirty="0" smtClean="0"/>
              <a:t>Fließtext </a:t>
            </a:r>
            <a:r>
              <a:rPr lang="ro-RO" dirty="0" smtClean="0"/>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a:t>
            </a:r>
          </a:p>
        </p:txBody>
      </p:sp>
      <p:sp>
        <p:nvSpPr>
          <p:cNvPr id="14" name="Bildplatzhalter 13"/>
          <p:cNvSpPr>
            <a:spLocks noGrp="1"/>
          </p:cNvSpPr>
          <p:nvPr>
            <p:ph type="pic" sz="quarter" idx="16"/>
          </p:nvPr>
        </p:nvSpPr>
        <p:spPr>
          <a:xfrm>
            <a:off x="4731313" y="1771651"/>
            <a:ext cx="4035601" cy="4468502"/>
          </a:xfrm>
          <a:prstGeom prst="rect">
            <a:avLst/>
          </a:prstGeom>
        </p:spPr>
        <p:txBody>
          <a:bodyPr vert="horz"/>
          <a:lstStyle/>
          <a:p>
            <a:endParaRPr lang="de-DE"/>
          </a:p>
        </p:txBody>
      </p:sp>
      <p:sp>
        <p:nvSpPr>
          <p:cNvPr id="15" name="Textplatzhalter 16"/>
          <p:cNvSpPr>
            <a:spLocks noGrp="1"/>
          </p:cNvSpPr>
          <p:nvPr>
            <p:ph type="body" sz="quarter" idx="17" hasCustomPrompt="1"/>
          </p:nvPr>
        </p:nvSpPr>
        <p:spPr>
          <a:xfrm>
            <a:off x="4731314" y="6398644"/>
            <a:ext cx="4035601" cy="112766"/>
          </a:xfrm>
          <a:prstGeom prst="rect">
            <a:avLst/>
          </a:prstGeom>
        </p:spPr>
        <p:txBody>
          <a:bodyPr vert="horz" lIns="0" tIns="0" rIns="0" bIns="0" anchor="t" anchorCtr="0"/>
          <a:lstStyle>
            <a:lvl1pPr marL="0" indent="0">
              <a:lnSpc>
                <a:spcPts val="1000"/>
              </a:lnSpc>
              <a:spcBef>
                <a:spcPts val="0"/>
              </a:spcBef>
              <a:buNone/>
              <a:defRPr sz="1000" b="0" i="1" baseline="0">
                <a:solidFill>
                  <a:schemeClr val="tx1"/>
                </a:solidFill>
                <a:latin typeface="Arial"/>
              </a:defRPr>
            </a:lvl1pPr>
          </a:lstStyle>
          <a:p>
            <a:pPr lvl="0"/>
            <a:r>
              <a:rPr lang="de-DE" dirty="0" smtClean="0"/>
              <a:t>Bildunterschrift</a:t>
            </a:r>
            <a:endParaRPr lang="de-DE" dirty="0"/>
          </a:p>
        </p:txBody>
      </p:sp>
    </p:spTree>
    <p:extLst>
      <p:ext uri="{BB962C8B-B14F-4D97-AF65-F5344CB8AC3E}">
        <p14:creationId xmlns:p14="http://schemas.microsoft.com/office/powerpoint/2010/main" val="18872429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Aufz.+Bild">
    <p:spTree>
      <p:nvGrpSpPr>
        <p:cNvPr id="1" name=""/>
        <p:cNvGrpSpPr/>
        <p:nvPr/>
      </p:nvGrpSpPr>
      <p:grpSpPr>
        <a:xfrm>
          <a:off x="0" y="0"/>
          <a:ext cx="0" cy="0"/>
          <a:chOff x="0" y="0"/>
          <a:chExt cx="0" cy="0"/>
        </a:xfrm>
      </p:grpSpPr>
      <p:sp>
        <p:nvSpPr>
          <p:cNvPr id="7" name="Textplatzhalter 16"/>
          <p:cNvSpPr>
            <a:spLocks noGrp="1"/>
          </p:cNvSpPr>
          <p:nvPr>
            <p:ph type="body" sz="quarter" idx="12" hasCustomPrompt="1"/>
          </p:nvPr>
        </p:nvSpPr>
        <p:spPr>
          <a:xfrm>
            <a:off x="293688" y="813451"/>
            <a:ext cx="7316787" cy="225532"/>
          </a:xfrm>
          <a:prstGeom prst="rect">
            <a:avLst/>
          </a:prstGeom>
        </p:spPr>
        <p:txBody>
          <a:bodyPr vert="horz" lIns="0" tIns="0" rIns="0" bIns="0" anchor="t" anchorCtr="0"/>
          <a:lstStyle>
            <a:lvl1pPr marL="0" indent="0">
              <a:lnSpc>
                <a:spcPts val="1400"/>
              </a:lnSpc>
              <a:spcBef>
                <a:spcPts val="0"/>
              </a:spcBef>
              <a:buNone/>
              <a:defRPr sz="1400" b="0" i="1" baseline="0">
                <a:solidFill>
                  <a:srgbClr val="005A9B"/>
                </a:solidFill>
                <a:latin typeface="Arial"/>
              </a:defRPr>
            </a:lvl1pPr>
          </a:lstStyle>
          <a:p>
            <a:pPr lvl="0"/>
            <a:r>
              <a:rPr lang="de-DE" dirty="0" smtClean="0"/>
              <a:t>Untertitel</a:t>
            </a:r>
            <a:endParaRPr lang="de-DE" dirty="0"/>
          </a:p>
        </p:txBody>
      </p:sp>
      <p:sp>
        <p:nvSpPr>
          <p:cNvPr id="10" name="Textplatzhalter 16"/>
          <p:cNvSpPr>
            <a:spLocks noGrp="1"/>
          </p:cNvSpPr>
          <p:nvPr>
            <p:ph type="body" sz="quarter" idx="13" hasCustomPrompt="1"/>
          </p:nvPr>
        </p:nvSpPr>
        <p:spPr>
          <a:xfrm>
            <a:off x="293688" y="473571"/>
            <a:ext cx="7316787" cy="259858"/>
          </a:xfrm>
          <a:prstGeom prst="rect">
            <a:avLst/>
          </a:prstGeom>
        </p:spPr>
        <p:txBody>
          <a:bodyPr vert="horz" lIns="0" tIns="0" rIns="0" bIns="0" anchor="t" anchorCtr="0"/>
          <a:lstStyle>
            <a:lvl1pPr marL="0" indent="0">
              <a:lnSpc>
                <a:spcPts val="2200"/>
              </a:lnSpc>
              <a:spcBef>
                <a:spcPts val="0"/>
              </a:spcBef>
              <a:buNone/>
              <a:defRPr sz="2200" b="0" i="1" baseline="0">
                <a:solidFill>
                  <a:srgbClr val="005A9B"/>
                </a:solidFill>
                <a:latin typeface="Arial"/>
              </a:defRPr>
            </a:lvl1pPr>
          </a:lstStyle>
          <a:p>
            <a:pPr lvl="0"/>
            <a:r>
              <a:rPr lang="de-DE" dirty="0" smtClean="0"/>
              <a:t>Überschrift Folie</a:t>
            </a:r>
            <a:endParaRPr lang="de-DE" dirty="0"/>
          </a:p>
        </p:txBody>
      </p:sp>
      <p:sp>
        <p:nvSpPr>
          <p:cNvPr id="12" name="Textplatzhalter 22"/>
          <p:cNvSpPr>
            <a:spLocks noGrp="1"/>
          </p:cNvSpPr>
          <p:nvPr>
            <p:ph type="body" sz="quarter" idx="15" hasCustomPrompt="1"/>
          </p:nvPr>
        </p:nvSpPr>
        <p:spPr>
          <a:xfrm>
            <a:off x="474026" y="1770960"/>
            <a:ext cx="4051577" cy="1609966"/>
          </a:xfrm>
          <a:prstGeom prst="rect">
            <a:avLst/>
          </a:prstGeom>
        </p:spPr>
        <p:txBody>
          <a:bodyPr vert="horz" lIns="0" tIns="0" rIns="0" bIns="0"/>
          <a:lstStyle>
            <a:lvl1pPr marL="0" indent="0">
              <a:lnSpc>
                <a:spcPts val="1800"/>
              </a:lnSpc>
              <a:buSzPct val="100000"/>
              <a:buFontTx/>
              <a:buNone/>
              <a:defRPr sz="1200" b="0" baseline="0">
                <a:solidFill>
                  <a:schemeClr val="tx1"/>
                </a:solidFill>
                <a:latin typeface="Arial"/>
              </a:defRPr>
            </a:lvl1pPr>
            <a:lvl2pPr marL="742950" indent="-285750">
              <a:buSzPct val="100000"/>
              <a:buFontTx/>
              <a:buBlip>
                <a:blip r:embed="rId2"/>
              </a:buBlip>
              <a:defRPr sz="1400" baseline="0">
                <a:solidFill>
                  <a:schemeClr val="tx1"/>
                </a:solidFill>
                <a:latin typeface="Arial"/>
              </a:defRPr>
            </a:lvl2pPr>
            <a:lvl3pPr marL="1143000" indent="-228600">
              <a:buSzPct val="100000"/>
              <a:buFontTx/>
              <a:buBlip>
                <a:blip r:embed="rId2"/>
              </a:buBlip>
              <a:defRPr sz="1400" baseline="0">
                <a:solidFill>
                  <a:schemeClr val="tx1"/>
                </a:solidFill>
                <a:latin typeface="Arial"/>
              </a:defRPr>
            </a:lvl3pPr>
            <a:lvl4pPr marL="1600200" indent="-228600">
              <a:buSzPct val="100000"/>
              <a:buFontTx/>
              <a:buBlip>
                <a:blip r:embed="rId2"/>
              </a:buBlip>
              <a:defRPr sz="1400" baseline="0">
                <a:solidFill>
                  <a:schemeClr val="tx1"/>
                </a:solidFill>
                <a:latin typeface="Arial"/>
              </a:defRPr>
            </a:lvl4pPr>
            <a:lvl5pPr marL="2057400" indent="-228600">
              <a:buSzPct val="100000"/>
              <a:buFontTx/>
              <a:buBlip>
                <a:blip r:embed="rId2"/>
              </a:buBlip>
              <a:defRPr sz="1400" baseline="0">
                <a:solidFill>
                  <a:schemeClr val="tx1"/>
                </a:solidFill>
                <a:latin typeface="Arial"/>
              </a:defRPr>
            </a:lvl5pPr>
          </a:lstStyle>
          <a:p>
            <a:pPr lvl="0"/>
            <a:r>
              <a:rPr lang="de-DE" dirty="0" smtClean="0"/>
              <a:t>Fließtext </a:t>
            </a:r>
            <a:r>
              <a:rPr lang="ro-RO" dirty="0" smtClean="0"/>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a:t>
            </a:r>
          </a:p>
        </p:txBody>
      </p:sp>
      <p:sp>
        <p:nvSpPr>
          <p:cNvPr id="14" name="Bildplatzhalter 13"/>
          <p:cNvSpPr>
            <a:spLocks noGrp="1"/>
          </p:cNvSpPr>
          <p:nvPr>
            <p:ph type="pic" sz="quarter" idx="16"/>
          </p:nvPr>
        </p:nvSpPr>
        <p:spPr>
          <a:xfrm>
            <a:off x="4731313" y="1771651"/>
            <a:ext cx="4035601" cy="4468502"/>
          </a:xfrm>
          <a:prstGeom prst="rect">
            <a:avLst/>
          </a:prstGeom>
        </p:spPr>
        <p:txBody>
          <a:bodyPr vert="horz"/>
          <a:lstStyle/>
          <a:p>
            <a:endParaRPr lang="de-DE"/>
          </a:p>
        </p:txBody>
      </p:sp>
      <p:sp>
        <p:nvSpPr>
          <p:cNvPr id="15" name="Textplatzhalter 16"/>
          <p:cNvSpPr>
            <a:spLocks noGrp="1"/>
          </p:cNvSpPr>
          <p:nvPr>
            <p:ph type="body" sz="quarter" idx="17" hasCustomPrompt="1"/>
          </p:nvPr>
        </p:nvSpPr>
        <p:spPr>
          <a:xfrm>
            <a:off x="4731314" y="6398644"/>
            <a:ext cx="4035601" cy="112766"/>
          </a:xfrm>
          <a:prstGeom prst="rect">
            <a:avLst/>
          </a:prstGeom>
        </p:spPr>
        <p:txBody>
          <a:bodyPr vert="horz" lIns="0" tIns="0" rIns="0" bIns="0" anchor="t" anchorCtr="0"/>
          <a:lstStyle>
            <a:lvl1pPr marL="0" indent="0">
              <a:lnSpc>
                <a:spcPts val="1000"/>
              </a:lnSpc>
              <a:spcBef>
                <a:spcPts val="0"/>
              </a:spcBef>
              <a:buNone/>
              <a:defRPr sz="1000" b="0" i="1" baseline="0">
                <a:solidFill>
                  <a:schemeClr val="tx1"/>
                </a:solidFill>
                <a:latin typeface="Arial"/>
              </a:defRPr>
            </a:lvl1pPr>
          </a:lstStyle>
          <a:p>
            <a:pPr lvl="0"/>
            <a:r>
              <a:rPr lang="de-DE" dirty="0" smtClean="0"/>
              <a:t>Bildunterschrift</a:t>
            </a:r>
            <a:endParaRPr lang="de-DE" dirty="0"/>
          </a:p>
        </p:txBody>
      </p:sp>
      <p:sp>
        <p:nvSpPr>
          <p:cNvPr id="11" name="Textplatzhalter 26"/>
          <p:cNvSpPr>
            <a:spLocks noGrp="1"/>
          </p:cNvSpPr>
          <p:nvPr>
            <p:ph type="body" sz="quarter" idx="18" hasCustomPrompt="1"/>
          </p:nvPr>
        </p:nvSpPr>
        <p:spPr>
          <a:xfrm>
            <a:off x="474663" y="3541921"/>
            <a:ext cx="4050940" cy="2987378"/>
          </a:xfrm>
          <a:prstGeom prst="rect">
            <a:avLst/>
          </a:prstGeom>
        </p:spPr>
        <p:txBody>
          <a:bodyPr vert="horz" lIns="0" tIns="0" rIns="0" bIns="0"/>
          <a:lstStyle>
            <a:lvl1pPr marL="342900" indent="-342900">
              <a:lnSpc>
                <a:spcPts val="1600"/>
              </a:lnSpc>
              <a:buSzPct val="100000"/>
              <a:buFontTx/>
              <a:buBlip>
                <a:blip r:embed="rId3"/>
              </a:buBlip>
              <a:defRPr sz="1400" b="1" baseline="0">
                <a:latin typeface="Arial"/>
              </a:defRPr>
            </a:lvl1pPr>
            <a:lvl2pPr marL="742950" indent="-285750">
              <a:lnSpc>
                <a:spcPts val="1600"/>
              </a:lnSpc>
              <a:buSzPct val="100000"/>
              <a:buFontTx/>
              <a:buBlip>
                <a:blip r:embed="rId3"/>
              </a:buBlip>
              <a:defRPr sz="1400" baseline="0">
                <a:latin typeface="Arial"/>
              </a:defRPr>
            </a:lvl2pPr>
            <a:lvl3pPr marL="1143000" indent="-228600">
              <a:lnSpc>
                <a:spcPts val="1600"/>
              </a:lnSpc>
              <a:buSzPct val="100000"/>
              <a:buFontTx/>
              <a:buBlip>
                <a:blip r:embed="rId3"/>
              </a:buBlip>
              <a:defRPr sz="1400" baseline="0">
                <a:latin typeface="Arial"/>
              </a:defRPr>
            </a:lvl3pPr>
            <a:lvl4pPr marL="1600200" indent="-228600">
              <a:lnSpc>
                <a:spcPts val="1600"/>
              </a:lnSpc>
              <a:buSzPct val="100000"/>
              <a:buFontTx/>
              <a:buBlip>
                <a:blip r:embed="rId3"/>
              </a:buBlip>
              <a:defRPr sz="1400" baseline="0">
                <a:latin typeface="Arial"/>
              </a:defRPr>
            </a:lvl4pPr>
            <a:lvl5pPr marL="2057400" indent="-228600">
              <a:lnSpc>
                <a:spcPts val="1600"/>
              </a:lnSpc>
              <a:buSzPct val="100000"/>
              <a:buFontTx/>
              <a:buBlip>
                <a:blip r:embed="rId3"/>
              </a:buBlip>
              <a:defRPr sz="1400" baseline="0">
                <a:latin typeface="Arial"/>
              </a:defRPr>
            </a:lvl5pPr>
          </a:lstStyle>
          <a:p>
            <a:pPr lvl="0"/>
            <a:r>
              <a:rPr lang="de-DE" dirty="0" smtClean="0"/>
              <a:t>Erste Ebene</a:t>
            </a:r>
          </a:p>
          <a:p>
            <a:pPr lvl="1"/>
            <a:r>
              <a:rPr lang="de-DE" dirty="0" smtClean="0"/>
              <a:t>Zweite Ebene</a:t>
            </a:r>
          </a:p>
        </p:txBody>
      </p:sp>
    </p:spTree>
    <p:extLst>
      <p:ext uri="{BB962C8B-B14F-4D97-AF65-F5344CB8AC3E}">
        <p14:creationId xmlns:p14="http://schemas.microsoft.com/office/powerpoint/2010/main" val="52155501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3" name="Textplatzhalter 16"/>
          <p:cNvSpPr>
            <a:spLocks noGrp="1"/>
          </p:cNvSpPr>
          <p:nvPr>
            <p:ph type="body" sz="quarter" idx="12" hasCustomPrompt="1"/>
          </p:nvPr>
        </p:nvSpPr>
        <p:spPr>
          <a:xfrm>
            <a:off x="293688" y="813451"/>
            <a:ext cx="7316787" cy="225532"/>
          </a:xfrm>
          <a:prstGeom prst="rect">
            <a:avLst/>
          </a:prstGeom>
        </p:spPr>
        <p:txBody>
          <a:bodyPr vert="horz" lIns="0" tIns="0" rIns="0" bIns="0" anchor="t" anchorCtr="0"/>
          <a:lstStyle>
            <a:lvl1pPr marL="0" indent="0">
              <a:lnSpc>
                <a:spcPts val="1400"/>
              </a:lnSpc>
              <a:spcBef>
                <a:spcPts val="0"/>
              </a:spcBef>
              <a:buNone/>
              <a:defRPr sz="1400" b="0" i="1" baseline="0">
                <a:solidFill>
                  <a:srgbClr val="005A9B"/>
                </a:solidFill>
                <a:latin typeface="Arial"/>
              </a:defRPr>
            </a:lvl1pPr>
          </a:lstStyle>
          <a:p>
            <a:pPr lvl="0"/>
            <a:r>
              <a:rPr lang="de-DE" dirty="0" smtClean="0"/>
              <a:t>Untertitel</a:t>
            </a:r>
            <a:endParaRPr lang="de-DE" dirty="0"/>
          </a:p>
        </p:txBody>
      </p:sp>
      <p:sp>
        <p:nvSpPr>
          <p:cNvPr id="4" name="Textplatzhalter 16"/>
          <p:cNvSpPr>
            <a:spLocks noGrp="1"/>
          </p:cNvSpPr>
          <p:nvPr>
            <p:ph type="body" sz="quarter" idx="13" hasCustomPrompt="1"/>
          </p:nvPr>
        </p:nvSpPr>
        <p:spPr>
          <a:xfrm>
            <a:off x="293688" y="473571"/>
            <a:ext cx="7316787" cy="259858"/>
          </a:xfrm>
          <a:prstGeom prst="rect">
            <a:avLst/>
          </a:prstGeom>
        </p:spPr>
        <p:txBody>
          <a:bodyPr vert="horz" lIns="0" tIns="0" rIns="0" bIns="0" anchor="t" anchorCtr="0"/>
          <a:lstStyle>
            <a:lvl1pPr marL="0" indent="0">
              <a:lnSpc>
                <a:spcPts val="2200"/>
              </a:lnSpc>
              <a:spcBef>
                <a:spcPts val="0"/>
              </a:spcBef>
              <a:buNone/>
              <a:defRPr sz="2200" b="0" i="1" baseline="0">
                <a:solidFill>
                  <a:srgbClr val="005A9B"/>
                </a:solidFill>
                <a:latin typeface="Arial"/>
              </a:defRPr>
            </a:lvl1pPr>
          </a:lstStyle>
          <a:p>
            <a:pPr lvl="0"/>
            <a:r>
              <a:rPr lang="de-DE" dirty="0" smtClean="0"/>
              <a:t>Überschrift Folie</a:t>
            </a:r>
            <a:endParaRPr lang="de-DE" dirty="0"/>
          </a:p>
        </p:txBody>
      </p:sp>
      <p:sp>
        <p:nvSpPr>
          <p:cNvPr id="7" name="Bildplatzhalter 13"/>
          <p:cNvSpPr>
            <a:spLocks noGrp="1"/>
          </p:cNvSpPr>
          <p:nvPr>
            <p:ph type="pic" sz="quarter" idx="16"/>
          </p:nvPr>
        </p:nvSpPr>
        <p:spPr>
          <a:xfrm>
            <a:off x="468346" y="1585300"/>
            <a:ext cx="8298567" cy="4945056"/>
          </a:xfrm>
          <a:prstGeom prst="rect">
            <a:avLst/>
          </a:prstGeom>
        </p:spPr>
        <p:txBody>
          <a:bodyPr vert="horz"/>
          <a:lstStyle/>
          <a:p>
            <a:endParaRPr lang="de-DE"/>
          </a:p>
        </p:txBody>
      </p:sp>
    </p:spTree>
    <p:extLst>
      <p:ext uri="{BB962C8B-B14F-4D97-AF65-F5344CB8AC3E}">
        <p14:creationId xmlns:p14="http://schemas.microsoft.com/office/powerpoint/2010/main" val="287019154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 und Text">
    <p:spTree>
      <p:nvGrpSpPr>
        <p:cNvPr id="1" name=""/>
        <p:cNvGrpSpPr/>
        <p:nvPr/>
      </p:nvGrpSpPr>
      <p:grpSpPr>
        <a:xfrm>
          <a:off x="0" y="0"/>
          <a:ext cx="0" cy="0"/>
          <a:chOff x="0" y="0"/>
          <a:chExt cx="0" cy="0"/>
        </a:xfrm>
      </p:grpSpPr>
      <p:sp>
        <p:nvSpPr>
          <p:cNvPr id="2" name="Titel 1"/>
          <p:cNvSpPr>
            <a:spLocks noGrp="1"/>
          </p:cNvSpPr>
          <p:nvPr>
            <p:ph type="title"/>
          </p:nvPr>
        </p:nvSpPr>
        <p:spPr>
          <a:xfrm>
            <a:off x="611188" y="331788"/>
            <a:ext cx="7602751" cy="608323"/>
          </a:xfrm>
          <a:prstGeom prst="rect">
            <a:avLst/>
          </a:prstGeom>
        </p:spPr>
        <p:txBody>
          <a:bodyPr/>
          <a:lstStyle/>
          <a:p>
            <a:r>
              <a:rPr lang="de-DE" smtClean="0"/>
              <a:t>Titelmasterformat durch Klicken bearbeiten</a:t>
            </a:r>
            <a:endParaRPr lang="de-DE"/>
          </a:p>
        </p:txBody>
      </p:sp>
      <p:sp>
        <p:nvSpPr>
          <p:cNvPr id="4" name="Datumsplatzhalter 3"/>
          <p:cNvSpPr>
            <a:spLocks noGrp="1"/>
          </p:cNvSpPr>
          <p:nvPr>
            <p:ph type="dt" sz="half" idx="10"/>
          </p:nvPr>
        </p:nvSpPr>
        <p:spPr>
          <a:xfrm>
            <a:off x="7307107" y="6564724"/>
            <a:ext cx="1081243" cy="124906"/>
          </a:xfrm>
          <a:prstGeom prst="rect">
            <a:avLst/>
          </a:prstGeom>
        </p:spPr>
        <p:txBody>
          <a:bodyPr/>
          <a:lstStyle/>
          <a:p>
            <a:fld id="{7AB1270F-DDA6-41B5-B55C-8038F0BE75F9}" type="datetime1">
              <a:rPr lang="de-DE" smtClean="0"/>
              <a:t>14.09.2021</a:t>
            </a:fld>
            <a:endParaRPr lang="en-US" dirty="0"/>
          </a:p>
        </p:txBody>
      </p:sp>
      <p:sp>
        <p:nvSpPr>
          <p:cNvPr id="6" name="Foliennummernplatzhalter 5"/>
          <p:cNvSpPr>
            <a:spLocks noGrp="1"/>
          </p:cNvSpPr>
          <p:nvPr>
            <p:ph type="sldNum" sz="quarter" idx="12"/>
          </p:nvPr>
        </p:nvSpPr>
        <p:spPr>
          <a:xfrm>
            <a:off x="8351838" y="6564724"/>
            <a:ext cx="792162" cy="123111"/>
          </a:xfrm>
          <a:prstGeom prst="rect">
            <a:avLst/>
          </a:prstGeom>
        </p:spPr>
        <p:txBody>
          <a:bodyPr/>
          <a:lstStyle/>
          <a:p>
            <a:fld id="{FE11F066-C7D3-4B2D-BC7E-EC0D86AF6BBF}" type="slidenum">
              <a:rPr lang="de-DE" smtClean="0"/>
              <a:pPr/>
              <a:t>‹Nr.›</a:t>
            </a:fld>
            <a:endParaRPr lang="de-DE"/>
          </a:p>
        </p:txBody>
      </p:sp>
      <p:sp>
        <p:nvSpPr>
          <p:cNvPr id="9" name="Textplatzhalter 8"/>
          <p:cNvSpPr>
            <a:spLocks noGrp="1"/>
          </p:cNvSpPr>
          <p:nvPr>
            <p:ph type="body" sz="quarter" idx="13"/>
          </p:nvPr>
        </p:nvSpPr>
        <p:spPr>
          <a:xfrm>
            <a:off x="611188" y="1844675"/>
            <a:ext cx="7777162" cy="4464050"/>
          </a:xfrm>
          <a:prstGeom prst="rect">
            <a:avLst/>
          </a:prstGeo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8" name="Fußzeilenplatzhalter 4"/>
          <p:cNvSpPr>
            <a:spLocks noGrp="1"/>
          </p:cNvSpPr>
          <p:nvPr>
            <p:ph type="ftr" sz="quarter" idx="3"/>
          </p:nvPr>
        </p:nvSpPr>
        <p:spPr>
          <a:xfrm>
            <a:off x="611188" y="6564724"/>
            <a:ext cx="6509932" cy="124906"/>
          </a:xfrm>
          <a:prstGeom prst="rect">
            <a:avLst/>
          </a:prstGeom>
        </p:spPr>
        <p:txBody>
          <a:bodyPr vert="horz" lIns="0" tIns="0" rIns="0" bIns="0" rtlCol="0" anchor="t" anchorCtr="0">
            <a:noAutofit/>
          </a:bodyPr>
          <a:lstStyle>
            <a:lvl1pPr algn="l">
              <a:defRPr sz="800">
                <a:solidFill>
                  <a:schemeClr val="tx1"/>
                </a:solidFill>
                <a:latin typeface="+mn-lt"/>
              </a:defRPr>
            </a:lvl1pPr>
          </a:lstStyle>
          <a:p>
            <a:r>
              <a:rPr lang="de-DE" dirty="0" smtClean="0"/>
              <a:t>FAPS-IPC GmbH    |    Interdisziplinäre Projekte </a:t>
            </a:r>
            <a:r>
              <a:rPr lang="de-DE" smtClean="0"/>
              <a:t>- Unternehmensoptimierung </a:t>
            </a:r>
            <a:r>
              <a:rPr lang="de-DE" dirty="0" smtClean="0"/>
              <a:t>und Nachwuchsförderung in einem Zug</a:t>
            </a:r>
            <a:endParaRPr lang="de-DE" dirty="0"/>
          </a:p>
        </p:txBody>
      </p:sp>
      <p:sp>
        <p:nvSpPr>
          <p:cNvPr id="33" name="Rectangle 4"/>
          <p:cNvSpPr>
            <a:spLocks noChangeArrowheads="1"/>
          </p:cNvSpPr>
          <p:nvPr userDrawn="1"/>
        </p:nvSpPr>
        <p:spPr bwMode="auto">
          <a:xfrm>
            <a:off x="-2052736" y="2214562"/>
            <a:ext cx="360363" cy="360362"/>
          </a:xfrm>
          <a:prstGeom prst="rect">
            <a:avLst/>
          </a:prstGeom>
          <a:solidFill>
            <a:srgbClr val="97C13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latin typeface="+mn-lt"/>
              </a:rPr>
              <a:t>a</a:t>
            </a:r>
          </a:p>
        </p:txBody>
      </p:sp>
      <p:sp>
        <p:nvSpPr>
          <p:cNvPr id="34" name="Rectangle 5"/>
          <p:cNvSpPr>
            <a:spLocks noChangeArrowheads="1"/>
          </p:cNvSpPr>
          <p:nvPr userDrawn="1"/>
        </p:nvSpPr>
        <p:spPr bwMode="auto">
          <a:xfrm>
            <a:off x="-2052736" y="2684462"/>
            <a:ext cx="360363" cy="360362"/>
          </a:xfrm>
          <a:prstGeom prst="rect">
            <a:avLst/>
          </a:prstGeom>
          <a:solidFill>
            <a:srgbClr val="0066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35" name="Rectangle 6"/>
          <p:cNvSpPr>
            <a:spLocks noChangeArrowheads="1"/>
          </p:cNvSpPr>
          <p:nvPr userDrawn="1"/>
        </p:nvSpPr>
        <p:spPr bwMode="auto">
          <a:xfrm>
            <a:off x="-2052736" y="3627437"/>
            <a:ext cx="360363" cy="360362"/>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36" name="Rectangle 7"/>
          <p:cNvSpPr>
            <a:spLocks noChangeArrowheads="1"/>
          </p:cNvSpPr>
          <p:nvPr userDrawn="1"/>
        </p:nvSpPr>
        <p:spPr bwMode="auto">
          <a:xfrm>
            <a:off x="-2052736" y="4103687"/>
            <a:ext cx="360363" cy="36036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37" name="Rectangle 8"/>
          <p:cNvSpPr>
            <a:spLocks noChangeArrowheads="1"/>
          </p:cNvSpPr>
          <p:nvPr userDrawn="1"/>
        </p:nvSpPr>
        <p:spPr bwMode="auto">
          <a:xfrm>
            <a:off x="-2052736" y="3152774"/>
            <a:ext cx="360363" cy="360363"/>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38" name="Rectangle 9"/>
          <p:cNvSpPr>
            <a:spLocks noChangeArrowheads="1"/>
          </p:cNvSpPr>
          <p:nvPr userDrawn="1"/>
        </p:nvSpPr>
        <p:spPr bwMode="auto">
          <a:xfrm>
            <a:off x="-2052736" y="4580930"/>
            <a:ext cx="360363" cy="36036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latin typeface="+mn-lt"/>
              </a:rPr>
              <a:t>a</a:t>
            </a:r>
          </a:p>
        </p:txBody>
      </p:sp>
      <p:sp>
        <p:nvSpPr>
          <p:cNvPr id="39" name="Rectangle 10"/>
          <p:cNvSpPr>
            <a:spLocks noChangeArrowheads="1"/>
          </p:cNvSpPr>
          <p:nvPr userDrawn="1"/>
        </p:nvSpPr>
        <p:spPr bwMode="auto">
          <a:xfrm>
            <a:off x="-2052736" y="5057180"/>
            <a:ext cx="360363" cy="360362"/>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40" name="Rectangle 13"/>
          <p:cNvSpPr>
            <a:spLocks noChangeArrowheads="1"/>
          </p:cNvSpPr>
          <p:nvPr userDrawn="1"/>
        </p:nvSpPr>
        <p:spPr bwMode="auto">
          <a:xfrm>
            <a:off x="-1544736" y="2214562"/>
            <a:ext cx="360363" cy="360362"/>
          </a:xfrm>
          <a:prstGeom prst="rect">
            <a:avLst/>
          </a:prstGeom>
          <a:solidFill>
            <a:srgbClr val="CDE29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latin typeface="+mn-lt"/>
              </a:rPr>
              <a:t>a</a:t>
            </a:r>
          </a:p>
        </p:txBody>
      </p:sp>
      <p:sp>
        <p:nvSpPr>
          <p:cNvPr id="41" name="Rectangle 14"/>
          <p:cNvSpPr>
            <a:spLocks noChangeArrowheads="1"/>
          </p:cNvSpPr>
          <p:nvPr userDrawn="1"/>
        </p:nvSpPr>
        <p:spPr bwMode="auto">
          <a:xfrm>
            <a:off x="-1544736" y="2684462"/>
            <a:ext cx="360363" cy="360362"/>
          </a:xfrm>
          <a:prstGeom prst="rect">
            <a:avLst/>
          </a:prstGeom>
          <a:solidFill>
            <a:srgbClr val="B4DBB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42" name="Rectangle 15"/>
          <p:cNvSpPr>
            <a:spLocks noChangeArrowheads="1"/>
          </p:cNvSpPr>
          <p:nvPr userDrawn="1"/>
        </p:nvSpPr>
        <p:spPr bwMode="auto">
          <a:xfrm>
            <a:off x="-1544736" y="3627437"/>
            <a:ext cx="360363" cy="360362"/>
          </a:xfrm>
          <a:prstGeom prst="rect">
            <a:avLst/>
          </a:prstGeom>
          <a:solidFill>
            <a:srgbClr val="FFD1A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43" name="Rectangle 16"/>
          <p:cNvSpPr>
            <a:spLocks noChangeArrowheads="1"/>
          </p:cNvSpPr>
          <p:nvPr userDrawn="1"/>
        </p:nvSpPr>
        <p:spPr bwMode="auto">
          <a:xfrm>
            <a:off x="-1544736" y="4103687"/>
            <a:ext cx="360363" cy="360362"/>
          </a:xfrm>
          <a:prstGeom prst="rect">
            <a:avLst/>
          </a:prstGeom>
          <a:solidFill>
            <a:srgbClr val="FFC9D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44" name="Rectangle 17"/>
          <p:cNvSpPr>
            <a:spLocks noChangeArrowheads="1"/>
          </p:cNvSpPr>
          <p:nvPr userDrawn="1"/>
        </p:nvSpPr>
        <p:spPr bwMode="auto">
          <a:xfrm>
            <a:off x="-1544736" y="3152774"/>
            <a:ext cx="360363" cy="360363"/>
          </a:xfrm>
          <a:prstGeom prst="rect">
            <a:avLst/>
          </a:prstGeom>
          <a:solidFill>
            <a:srgbClr val="FFEA9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45" name="Rectangle 18"/>
          <p:cNvSpPr>
            <a:spLocks noChangeArrowheads="1"/>
          </p:cNvSpPr>
          <p:nvPr userDrawn="1"/>
        </p:nvSpPr>
        <p:spPr bwMode="auto">
          <a:xfrm>
            <a:off x="-1544736" y="4580930"/>
            <a:ext cx="360363" cy="360362"/>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46" name="Rectangle 19"/>
          <p:cNvSpPr>
            <a:spLocks noChangeArrowheads="1"/>
          </p:cNvSpPr>
          <p:nvPr userDrawn="1"/>
        </p:nvSpPr>
        <p:spPr bwMode="auto">
          <a:xfrm>
            <a:off x="-1544736" y="5057180"/>
            <a:ext cx="360363" cy="360362"/>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47" name="Rectangle 24"/>
          <p:cNvSpPr>
            <a:spLocks noChangeArrowheads="1"/>
          </p:cNvSpPr>
          <p:nvPr userDrawn="1"/>
        </p:nvSpPr>
        <p:spPr bwMode="auto">
          <a:xfrm>
            <a:off x="-1070073" y="2214562"/>
            <a:ext cx="360362" cy="360362"/>
          </a:xfrm>
          <a:prstGeom prst="rect">
            <a:avLst/>
          </a:prstGeom>
          <a:solidFill>
            <a:srgbClr val="5D772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solidFill>
                  <a:schemeClr val="bg1"/>
                </a:solidFill>
                <a:latin typeface="+mn-lt"/>
              </a:rPr>
              <a:t>a</a:t>
            </a:r>
          </a:p>
        </p:txBody>
      </p:sp>
      <p:sp>
        <p:nvSpPr>
          <p:cNvPr id="48" name="Rectangle 25"/>
          <p:cNvSpPr>
            <a:spLocks noChangeArrowheads="1"/>
          </p:cNvSpPr>
          <p:nvPr userDrawn="1"/>
        </p:nvSpPr>
        <p:spPr bwMode="auto">
          <a:xfrm>
            <a:off x="-1070073" y="2684462"/>
            <a:ext cx="360362" cy="360362"/>
          </a:xfrm>
          <a:prstGeom prst="rect">
            <a:avLst/>
          </a:prstGeom>
          <a:solidFill>
            <a:srgbClr val="003E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49" name="Rectangle 26"/>
          <p:cNvSpPr>
            <a:spLocks noChangeArrowheads="1"/>
          </p:cNvSpPr>
          <p:nvPr userDrawn="1"/>
        </p:nvSpPr>
        <p:spPr bwMode="auto">
          <a:xfrm>
            <a:off x="-1070073" y="3627437"/>
            <a:ext cx="360362" cy="360362"/>
          </a:xfrm>
          <a:prstGeom prst="rect">
            <a:avLst/>
          </a:prstGeom>
          <a:solidFill>
            <a:srgbClr val="C864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50" name="Rectangle 27"/>
          <p:cNvSpPr>
            <a:spLocks noChangeArrowheads="1"/>
          </p:cNvSpPr>
          <p:nvPr userDrawn="1"/>
        </p:nvSpPr>
        <p:spPr bwMode="auto">
          <a:xfrm>
            <a:off x="-1070073" y="4103687"/>
            <a:ext cx="360362" cy="360362"/>
          </a:xfrm>
          <a:prstGeom prst="rect">
            <a:avLst/>
          </a:prstGeom>
          <a:solidFill>
            <a:srgbClr val="64002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51" name="Rectangle 28"/>
          <p:cNvSpPr>
            <a:spLocks noChangeArrowheads="1"/>
          </p:cNvSpPr>
          <p:nvPr userDrawn="1"/>
        </p:nvSpPr>
        <p:spPr bwMode="auto">
          <a:xfrm>
            <a:off x="-1070073" y="3152774"/>
            <a:ext cx="360362" cy="360363"/>
          </a:xfrm>
          <a:prstGeom prst="rect">
            <a:avLst/>
          </a:prstGeom>
          <a:solidFill>
            <a:srgbClr val="C8A2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52" name="Rectangle 29"/>
          <p:cNvSpPr>
            <a:spLocks noChangeArrowheads="1"/>
          </p:cNvSpPr>
          <p:nvPr userDrawn="1"/>
        </p:nvSpPr>
        <p:spPr bwMode="auto">
          <a:xfrm>
            <a:off x="-1070073" y="4580930"/>
            <a:ext cx="360362" cy="36036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53" name="Rectangle 30"/>
          <p:cNvSpPr>
            <a:spLocks noChangeArrowheads="1"/>
          </p:cNvSpPr>
          <p:nvPr userDrawn="1"/>
        </p:nvSpPr>
        <p:spPr bwMode="auto">
          <a:xfrm>
            <a:off x="-1070073" y="5066705"/>
            <a:ext cx="360362" cy="3603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54" name="Rectangle 5"/>
          <p:cNvSpPr>
            <a:spLocks noChangeArrowheads="1"/>
          </p:cNvSpPr>
          <p:nvPr userDrawn="1"/>
        </p:nvSpPr>
        <p:spPr bwMode="auto">
          <a:xfrm>
            <a:off x="-2052736" y="2684462"/>
            <a:ext cx="360363" cy="360362"/>
          </a:xfrm>
          <a:prstGeom prst="rect">
            <a:avLst/>
          </a:prstGeom>
          <a:solidFill>
            <a:srgbClr val="0066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55" name="Rectangle 6"/>
          <p:cNvSpPr>
            <a:spLocks noChangeArrowheads="1"/>
          </p:cNvSpPr>
          <p:nvPr userDrawn="1"/>
        </p:nvSpPr>
        <p:spPr bwMode="auto">
          <a:xfrm>
            <a:off x="-2052736" y="3627437"/>
            <a:ext cx="360363" cy="360362"/>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56" name="Rectangle 7"/>
          <p:cNvSpPr>
            <a:spLocks noChangeArrowheads="1"/>
          </p:cNvSpPr>
          <p:nvPr userDrawn="1"/>
        </p:nvSpPr>
        <p:spPr bwMode="auto">
          <a:xfrm>
            <a:off x="-2052736" y="4103687"/>
            <a:ext cx="360363" cy="360362"/>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57" name="Rectangle 8"/>
          <p:cNvSpPr>
            <a:spLocks noChangeArrowheads="1"/>
          </p:cNvSpPr>
          <p:nvPr userDrawn="1"/>
        </p:nvSpPr>
        <p:spPr bwMode="auto">
          <a:xfrm>
            <a:off x="-2052736" y="3152774"/>
            <a:ext cx="360363" cy="360363"/>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58" name="Rectangle 13"/>
          <p:cNvSpPr>
            <a:spLocks noChangeArrowheads="1"/>
          </p:cNvSpPr>
          <p:nvPr userDrawn="1"/>
        </p:nvSpPr>
        <p:spPr bwMode="auto">
          <a:xfrm>
            <a:off x="-1544736" y="2214562"/>
            <a:ext cx="360363" cy="360362"/>
          </a:xfrm>
          <a:prstGeom prst="rect">
            <a:avLst/>
          </a:prstGeom>
          <a:solidFill>
            <a:srgbClr val="CDE29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latin typeface="+mn-lt"/>
              </a:rPr>
              <a:t>a</a:t>
            </a:r>
          </a:p>
        </p:txBody>
      </p:sp>
      <p:sp>
        <p:nvSpPr>
          <p:cNvPr id="59" name="Rectangle 14"/>
          <p:cNvSpPr>
            <a:spLocks noChangeArrowheads="1"/>
          </p:cNvSpPr>
          <p:nvPr userDrawn="1"/>
        </p:nvSpPr>
        <p:spPr bwMode="auto">
          <a:xfrm>
            <a:off x="-1544736" y="2684462"/>
            <a:ext cx="360363" cy="360362"/>
          </a:xfrm>
          <a:prstGeom prst="rect">
            <a:avLst/>
          </a:prstGeom>
          <a:solidFill>
            <a:srgbClr val="B4DBB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60" name="Rectangle 15"/>
          <p:cNvSpPr>
            <a:spLocks noChangeArrowheads="1"/>
          </p:cNvSpPr>
          <p:nvPr userDrawn="1"/>
        </p:nvSpPr>
        <p:spPr bwMode="auto">
          <a:xfrm>
            <a:off x="-1544736" y="3627437"/>
            <a:ext cx="360363" cy="360362"/>
          </a:xfrm>
          <a:prstGeom prst="rect">
            <a:avLst/>
          </a:prstGeom>
          <a:solidFill>
            <a:srgbClr val="FFD1A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61" name="Rectangle 16"/>
          <p:cNvSpPr>
            <a:spLocks noChangeArrowheads="1"/>
          </p:cNvSpPr>
          <p:nvPr userDrawn="1"/>
        </p:nvSpPr>
        <p:spPr bwMode="auto">
          <a:xfrm>
            <a:off x="-1544736" y="4103687"/>
            <a:ext cx="360363" cy="360362"/>
          </a:xfrm>
          <a:prstGeom prst="rect">
            <a:avLst/>
          </a:prstGeom>
          <a:solidFill>
            <a:srgbClr val="FFC9D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62" name="Rectangle 17"/>
          <p:cNvSpPr>
            <a:spLocks noChangeArrowheads="1"/>
          </p:cNvSpPr>
          <p:nvPr userDrawn="1"/>
        </p:nvSpPr>
        <p:spPr bwMode="auto">
          <a:xfrm>
            <a:off x="-1544736" y="3152774"/>
            <a:ext cx="360363" cy="360363"/>
          </a:xfrm>
          <a:prstGeom prst="rect">
            <a:avLst/>
          </a:prstGeom>
          <a:solidFill>
            <a:srgbClr val="FFEA9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latin typeface="+mn-lt"/>
              </a:rPr>
              <a:t>a</a:t>
            </a:r>
          </a:p>
        </p:txBody>
      </p:sp>
      <p:sp>
        <p:nvSpPr>
          <p:cNvPr id="63" name="Rectangle 24"/>
          <p:cNvSpPr>
            <a:spLocks noChangeArrowheads="1"/>
          </p:cNvSpPr>
          <p:nvPr userDrawn="1"/>
        </p:nvSpPr>
        <p:spPr bwMode="auto">
          <a:xfrm>
            <a:off x="-1070073" y="2214562"/>
            <a:ext cx="360362" cy="360362"/>
          </a:xfrm>
          <a:prstGeom prst="rect">
            <a:avLst/>
          </a:prstGeom>
          <a:solidFill>
            <a:srgbClr val="5D772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solidFill>
                  <a:schemeClr val="bg1"/>
                </a:solidFill>
                <a:latin typeface="+mn-lt"/>
              </a:rPr>
              <a:t>a</a:t>
            </a:r>
          </a:p>
        </p:txBody>
      </p:sp>
      <p:sp>
        <p:nvSpPr>
          <p:cNvPr id="64" name="Rectangle 25"/>
          <p:cNvSpPr>
            <a:spLocks noChangeArrowheads="1"/>
          </p:cNvSpPr>
          <p:nvPr userDrawn="1"/>
        </p:nvSpPr>
        <p:spPr bwMode="auto">
          <a:xfrm>
            <a:off x="-1070073" y="2684462"/>
            <a:ext cx="360362" cy="360362"/>
          </a:xfrm>
          <a:prstGeom prst="rect">
            <a:avLst/>
          </a:prstGeom>
          <a:solidFill>
            <a:srgbClr val="003E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65" name="Rectangle 26"/>
          <p:cNvSpPr>
            <a:spLocks noChangeArrowheads="1"/>
          </p:cNvSpPr>
          <p:nvPr userDrawn="1"/>
        </p:nvSpPr>
        <p:spPr bwMode="auto">
          <a:xfrm>
            <a:off x="-1070073" y="3627437"/>
            <a:ext cx="360362" cy="360362"/>
          </a:xfrm>
          <a:prstGeom prst="rect">
            <a:avLst/>
          </a:prstGeom>
          <a:solidFill>
            <a:srgbClr val="C864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66" name="Rectangle 27"/>
          <p:cNvSpPr>
            <a:spLocks noChangeArrowheads="1"/>
          </p:cNvSpPr>
          <p:nvPr userDrawn="1"/>
        </p:nvSpPr>
        <p:spPr bwMode="auto">
          <a:xfrm>
            <a:off x="-1070073" y="4103687"/>
            <a:ext cx="360362" cy="360362"/>
          </a:xfrm>
          <a:prstGeom prst="rect">
            <a:avLst/>
          </a:prstGeom>
          <a:solidFill>
            <a:srgbClr val="64002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67" name="Rectangle 28"/>
          <p:cNvSpPr>
            <a:spLocks noChangeArrowheads="1"/>
          </p:cNvSpPr>
          <p:nvPr userDrawn="1"/>
        </p:nvSpPr>
        <p:spPr bwMode="auto">
          <a:xfrm>
            <a:off x="-1070073" y="3152774"/>
            <a:ext cx="360362" cy="360363"/>
          </a:xfrm>
          <a:prstGeom prst="rect">
            <a:avLst/>
          </a:prstGeom>
          <a:solidFill>
            <a:srgbClr val="C8A2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a:solidFill>
                  <a:schemeClr val="bg1"/>
                </a:solidFill>
                <a:latin typeface="+mn-lt"/>
              </a:rPr>
              <a:t>a</a:t>
            </a:r>
          </a:p>
        </p:txBody>
      </p:sp>
      <p:sp>
        <p:nvSpPr>
          <p:cNvPr id="68" name="Rectangle 4"/>
          <p:cNvSpPr>
            <a:spLocks noChangeArrowheads="1"/>
          </p:cNvSpPr>
          <p:nvPr userDrawn="1"/>
        </p:nvSpPr>
        <p:spPr bwMode="auto">
          <a:xfrm>
            <a:off x="-2051924" y="1741488"/>
            <a:ext cx="360363" cy="360362"/>
          </a:xfrm>
          <a:prstGeom prst="rect">
            <a:avLst/>
          </a:prstGeom>
          <a:solidFill>
            <a:srgbClr val="004F8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latin typeface="+mn-lt"/>
              </a:rPr>
              <a:t>a</a:t>
            </a:r>
          </a:p>
        </p:txBody>
      </p:sp>
      <p:sp>
        <p:nvSpPr>
          <p:cNvPr id="69" name="Rectangle 13"/>
          <p:cNvSpPr>
            <a:spLocks noChangeArrowheads="1"/>
          </p:cNvSpPr>
          <p:nvPr userDrawn="1"/>
        </p:nvSpPr>
        <p:spPr bwMode="auto">
          <a:xfrm>
            <a:off x="-1529071" y="1741488"/>
            <a:ext cx="360363" cy="360362"/>
          </a:xfrm>
          <a:prstGeom prst="rect">
            <a:avLst/>
          </a:prstGeom>
          <a:solidFill>
            <a:srgbClr val="79C6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latin typeface="+mn-lt"/>
              </a:rPr>
              <a:t>a</a:t>
            </a:r>
          </a:p>
        </p:txBody>
      </p:sp>
      <p:sp>
        <p:nvSpPr>
          <p:cNvPr id="70" name="Rectangle 24"/>
          <p:cNvSpPr>
            <a:spLocks noChangeArrowheads="1"/>
          </p:cNvSpPr>
          <p:nvPr userDrawn="1"/>
        </p:nvSpPr>
        <p:spPr bwMode="auto">
          <a:xfrm>
            <a:off x="-1069124" y="1741488"/>
            <a:ext cx="360362" cy="360362"/>
          </a:xfrm>
          <a:prstGeom prst="rect">
            <a:avLst/>
          </a:prstGeom>
          <a:solidFill>
            <a:srgbClr val="00284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solidFill>
                  <a:schemeClr val="bg1"/>
                </a:solidFill>
                <a:latin typeface="+mn-lt"/>
              </a:rPr>
              <a:t>a</a:t>
            </a:r>
          </a:p>
        </p:txBody>
      </p:sp>
      <p:sp>
        <p:nvSpPr>
          <p:cNvPr id="71" name="Rectangle 4"/>
          <p:cNvSpPr>
            <a:spLocks noChangeArrowheads="1"/>
          </p:cNvSpPr>
          <p:nvPr userDrawn="1"/>
        </p:nvSpPr>
        <p:spPr bwMode="auto">
          <a:xfrm>
            <a:off x="-2052736" y="1268413"/>
            <a:ext cx="360363" cy="360362"/>
          </a:xfrm>
          <a:prstGeom prst="rect">
            <a:avLst/>
          </a:prstGeom>
          <a:solidFill>
            <a:srgbClr val="00A0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latin typeface="+mn-lt"/>
              </a:rPr>
              <a:t>a</a:t>
            </a:r>
          </a:p>
        </p:txBody>
      </p:sp>
      <p:sp>
        <p:nvSpPr>
          <p:cNvPr id="72" name="Rectangle 13"/>
          <p:cNvSpPr>
            <a:spLocks noChangeArrowheads="1"/>
          </p:cNvSpPr>
          <p:nvPr userDrawn="1"/>
        </p:nvSpPr>
        <p:spPr bwMode="auto">
          <a:xfrm>
            <a:off x="-1529883" y="1268413"/>
            <a:ext cx="360363" cy="360362"/>
          </a:xfrm>
          <a:prstGeom prst="rect">
            <a:avLst/>
          </a:prstGeom>
          <a:solidFill>
            <a:srgbClr val="B9E4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latin typeface="+mn-lt"/>
              </a:rPr>
              <a:t>a</a:t>
            </a:r>
          </a:p>
        </p:txBody>
      </p:sp>
      <p:sp>
        <p:nvSpPr>
          <p:cNvPr id="73" name="Rectangle 24"/>
          <p:cNvSpPr>
            <a:spLocks noChangeArrowheads="1"/>
          </p:cNvSpPr>
          <p:nvPr userDrawn="1"/>
        </p:nvSpPr>
        <p:spPr bwMode="auto">
          <a:xfrm>
            <a:off x="-1069936" y="1268413"/>
            <a:ext cx="360362" cy="360362"/>
          </a:xfrm>
          <a:prstGeom prst="rect">
            <a:avLst/>
          </a:prstGeom>
          <a:solidFill>
            <a:srgbClr val="0077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nchor="ctr"/>
          <a:lstStyle/>
          <a:p>
            <a:pPr algn="ctr" eaLnBrk="0" hangingPunct="0"/>
            <a:r>
              <a:rPr lang="de-DE" sz="1400" dirty="0">
                <a:solidFill>
                  <a:schemeClr val="bg1"/>
                </a:solidFill>
                <a:latin typeface="+mn-lt"/>
              </a:rPr>
              <a:t>a</a:t>
            </a:r>
          </a:p>
        </p:txBody>
      </p:sp>
    </p:spTree>
    <p:extLst>
      <p:ext uri="{BB962C8B-B14F-4D97-AF65-F5344CB8AC3E}">
        <p14:creationId xmlns:p14="http://schemas.microsoft.com/office/powerpoint/2010/main" val="35660330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jpeg"/><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6.wmf"/><Relationship Id="rId4" Type="http://schemas.openxmlformats.org/officeDocument/2006/relationships/slideLayout" Target="../slideLayouts/slideLayout5.xml"/><Relationship Id="rId9" Type="http://schemas.openxmlformats.org/officeDocument/2006/relationships/image" Target="../media/image5.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Bild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Bild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Grafik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652573" y="363988"/>
            <a:ext cx="509576" cy="509576"/>
          </a:xfrm>
          <a:prstGeom prst="rect">
            <a:avLst/>
          </a:prstGeom>
        </p:spPr>
      </p:pic>
      <p:pic>
        <p:nvPicPr>
          <p:cNvPr id="7" name="Bild 3" descr="fau-logo-tech.eps"/>
          <p:cNvPicPr>
            <a:picLocks noChangeAspect="1"/>
          </p:cNvPicPr>
          <p:nvPr userDrawn="1"/>
        </p:nvPicPr>
        <p:blipFill rotWithShape="1">
          <a:blip r:embed="rId6" cstate="print">
            <a:extLst>
              <a:ext uri="{28A0092B-C50C-407E-A947-70E740481C1C}">
                <a14:useLocalDpi xmlns:a14="http://schemas.microsoft.com/office/drawing/2010/main" val="0"/>
              </a:ext>
            </a:extLst>
          </a:blip>
          <a:srcRect t="-2520" b="-1515"/>
          <a:stretch/>
        </p:blipFill>
        <p:spPr>
          <a:xfrm>
            <a:off x="2699792" y="997662"/>
            <a:ext cx="2415138" cy="697944"/>
          </a:xfrm>
          <a:prstGeom prst="rect">
            <a:avLst/>
          </a:prstGeom>
        </p:spPr>
      </p:pic>
    </p:spTree>
    <p:extLst>
      <p:ext uri="{BB962C8B-B14F-4D97-AF65-F5344CB8AC3E}">
        <p14:creationId xmlns:p14="http://schemas.microsoft.com/office/powerpoint/2010/main" val="3686625903"/>
      </p:ext>
    </p:extLst>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hf hdr="0" dt="0"/>
  <p:txStyles>
    <p:titleStyle>
      <a:lvl1pPr algn="r" defTabSz="457200" rtl="0" eaLnBrk="1" latinLnBrk="0" hangingPunct="1">
        <a:lnSpc>
          <a:spcPts val="3000"/>
        </a:lnSpc>
        <a:spcBef>
          <a:spcPct val="0"/>
        </a:spcBef>
        <a:buNone/>
        <a:defRPr sz="3000" i="1" kern="1200">
          <a:solidFill>
            <a:srgbClr val="005A9B"/>
          </a:solidFill>
          <a:latin typeface="Arial"/>
          <a:ea typeface="+mj-ea"/>
          <a:cs typeface="Arial"/>
        </a:defRPr>
      </a:lvl1pPr>
    </p:titleStyle>
    <p:bodyStyle>
      <a:lvl1pPr marL="0" indent="0" algn="l" defTabSz="457200" rtl="0" eaLnBrk="1" latinLnBrk="0" hangingPunct="1">
        <a:lnSpc>
          <a:spcPts val="1800"/>
        </a:lnSpc>
        <a:spcBef>
          <a:spcPts val="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Fußzeilenplatzhalter 8"/>
          <p:cNvSpPr txBox="1">
            <a:spLocks/>
          </p:cNvSpPr>
          <p:nvPr/>
        </p:nvSpPr>
        <p:spPr>
          <a:xfrm>
            <a:off x="3313011" y="5472512"/>
            <a:ext cx="822837" cy="208726"/>
          </a:xfrm>
          <a:prstGeom prst="rect">
            <a:avLst/>
          </a:prstGeom>
        </p:spPr>
        <p:txBody>
          <a:bodyPr vert="horz" lIns="0" tIns="0" rIns="0" bIns="0" rtlCol="0" anchor="t" anchorCtr="0"/>
          <a:lstStyle>
            <a:defPPr>
              <a:defRPr lang="de-DE"/>
            </a:defPPr>
            <a:lvl1pPr marL="0" algn="l" defTabSz="457200" rtl="0" eaLnBrk="1" latinLnBrk="0" hangingPunct="1">
              <a:defRPr sz="800" kern="1200">
                <a:solidFill>
                  <a:srgbClr val="005A9B"/>
                </a:solidFill>
                <a:latin typeface="Arial"/>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de-DE" dirty="0"/>
          </a:p>
        </p:txBody>
      </p:sp>
      <p:sp>
        <p:nvSpPr>
          <p:cNvPr id="6" name="Text Box 9"/>
          <p:cNvSpPr txBox="1">
            <a:spLocks noChangeArrowheads="1"/>
          </p:cNvSpPr>
          <p:nvPr userDrawn="1"/>
        </p:nvSpPr>
        <p:spPr bwMode="auto">
          <a:xfrm>
            <a:off x="395536" y="6633364"/>
            <a:ext cx="2808312" cy="215444"/>
          </a:xfrm>
          <a:prstGeom prst="rect">
            <a:avLst/>
          </a:prstGeom>
        </p:spPr>
        <p:txBody>
          <a:bodyPr vert="horz" lIns="0" tIns="0" rIns="0" bIns="0" rtlCol="0" anchor="t" anchorCtr="0"/>
          <a:lstStyle>
            <a:defPPr>
              <a:defRPr lang="de-DE"/>
            </a:defPPr>
            <a:lvl1pPr>
              <a:defRPr sz="800">
                <a:solidFill>
                  <a:srgbClr val="005A9B"/>
                </a:solidFill>
                <a:latin typeface="Arial"/>
              </a:defRPr>
            </a:lvl1pPr>
          </a:lstStyle>
          <a:p>
            <a:pPr lvl="0"/>
            <a:fld id="{E487137A-FE75-4B58-A921-C307D76CB8F6}" type="slidenum">
              <a:rPr lang="de-DE" smtClean="0"/>
              <a:pPr lvl="0"/>
              <a:t>‹Nr.›</a:t>
            </a:fld>
            <a:r>
              <a:rPr lang="de-DE" dirty="0"/>
              <a:t> </a:t>
            </a:r>
            <a:r>
              <a:rPr lang="de-DE" dirty="0" smtClean="0"/>
              <a:t>| Prof</a:t>
            </a:r>
            <a:r>
              <a:rPr lang="de-DE" dirty="0"/>
              <a:t>. Dr. Peter </a:t>
            </a:r>
            <a:r>
              <a:rPr lang="en-US" dirty="0" smtClean="0"/>
              <a:t>Schuderer </a:t>
            </a:r>
            <a:r>
              <a:rPr lang="de-DE" dirty="0" smtClean="0"/>
              <a:t>|  August 2021</a:t>
            </a:r>
            <a:endParaRPr lang="de-DE" dirty="0"/>
          </a:p>
        </p:txBody>
      </p:sp>
      <p:pic>
        <p:nvPicPr>
          <p:cNvPr id="5" name="Picture 9"/>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7579003" y="431242"/>
            <a:ext cx="496263" cy="485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680848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7" r:id="rId3"/>
    <p:sldLayoutId id="2147483662" r:id="rId4"/>
    <p:sldLayoutId id="2147483664" r:id="rId5"/>
    <p:sldLayoutId id="2147483665" r:id="rId6"/>
    <p:sldLayoutId id="2147483668" r:id="rId7"/>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3" Type="http://schemas.openxmlformats.org/officeDocument/2006/relationships/oleObject" Target="../embeddings/oleObject1.bin"/><Relationship Id="rId18" Type="http://schemas.openxmlformats.org/officeDocument/2006/relationships/image" Target="../media/image23.jpeg"/><Relationship Id="rId26" Type="http://schemas.openxmlformats.org/officeDocument/2006/relationships/image" Target="../media/image31.gif"/><Relationship Id="rId39" Type="http://schemas.openxmlformats.org/officeDocument/2006/relationships/image" Target="../media/image44.jpeg"/><Relationship Id="rId3" Type="http://schemas.openxmlformats.org/officeDocument/2006/relationships/notesSlide" Target="../notesSlides/notesSlide11.xml"/><Relationship Id="rId21" Type="http://schemas.openxmlformats.org/officeDocument/2006/relationships/image" Target="../media/image26.jpeg"/><Relationship Id="rId34" Type="http://schemas.openxmlformats.org/officeDocument/2006/relationships/image" Target="../media/image39.png"/><Relationship Id="rId42" Type="http://schemas.openxmlformats.org/officeDocument/2006/relationships/image" Target="../media/image47.png"/><Relationship Id="rId47" Type="http://schemas.openxmlformats.org/officeDocument/2006/relationships/image" Target="../media/image52.png"/><Relationship Id="rId50" Type="http://schemas.openxmlformats.org/officeDocument/2006/relationships/image" Target="../media/image55.png"/><Relationship Id="rId7" Type="http://schemas.openxmlformats.org/officeDocument/2006/relationships/image" Target="../media/image14.png"/><Relationship Id="rId12" Type="http://schemas.openxmlformats.org/officeDocument/2006/relationships/image" Target="../media/image19.jpeg"/><Relationship Id="rId17" Type="http://schemas.openxmlformats.org/officeDocument/2006/relationships/image" Target="../media/image22.jpeg"/><Relationship Id="rId25" Type="http://schemas.openxmlformats.org/officeDocument/2006/relationships/image" Target="../media/image30.png"/><Relationship Id="rId33" Type="http://schemas.openxmlformats.org/officeDocument/2006/relationships/image" Target="../media/image38.png"/><Relationship Id="rId38" Type="http://schemas.openxmlformats.org/officeDocument/2006/relationships/image" Target="../media/image43.png"/><Relationship Id="rId46" Type="http://schemas.openxmlformats.org/officeDocument/2006/relationships/image" Target="../media/image51.png"/><Relationship Id="rId2" Type="http://schemas.openxmlformats.org/officeDocument/2006/relationships/slideLayout" Target="../slideLayouts/slideLayout2.xml"/><Relationship Id="rId16" Type="http://schemas.openxmlformats.org/officeDocument/2006/relationships/image" Target="../media/image21.jpeg"/><Relationship Id="rId20" Type="http://schemas.openxmlformats.org/officeDocument/2006/relationships/image" Target="../media/image25.png"/><Relationship Id="rId29" Type="http://schemas.openxmlformats.org/officeDocument/2006/relationships/image" Target="../media/image34.png"/><Relationship Id="rId41" Type="http://schemas.openxmlformats.org/officeDocument/2006/relationships/image" Target="../media/image46.png"/><Relationship Id="rId1" Type="http://schemas.openxmlformats.org/officeDocument/2006/relationships/vmlDrawing" Target="../drawings/vmlDrawing1.vml"/><Relationship Id="rId6" Type="http://schemas.openxmlformats.org/officeDocument/2006/relationships/image" Target="../media/image13.jpeg"/><Relationship Id="rId11" Type="http://schemas.openxmlformats.org/officeDocument/2006/relationships/image" Target="../media/image18.png"/><Relationship Id="rId24" Type="http://schemas.openxmlformats.org/officeDocument/2006/relationships/image" Target="../media/image29.jpeg"/><Relationship Id="rId32" Type="http://schemas.openxmlformats.org/officeDocument/2006/relationships/image" Target="../media/image37.png"/><Relationship Id="rId37" Type="http://schemas.openxmlformats.org/officeDocument/2006/relationships/image" Target="../media/image42.png"/><Relationship Id="rId40" Type="http://schemas.openxmlformats.org/officeDocument/2006/relationships/image" Target="../media/image45.png"/><Relationship Id="rId45" Type="http://schemas.openxmlformats.org/officeDocument/2006/relationships/image" Target="../media/image50.png"/><Relationship Id="rId5" Type="http://schemas.openxmlformats.org/officeDocument/2006/relationships/image" Target="../media/image12.png"/><Relationship Id="rId15" Type="http://schemas.openxmlformats.org/officeDocument/2006/relationships/image" Target="../media/image20.jpeg"/><Relationship Id="rId23" Type="http://schemas.openxmlformats.org/officeDocument/2006/relationships/image" Target="../media/image28.jpeg"/><Relationship Id="rId28" Type="http://schemas.openxmlformats.org/officeDocument/2006/relationships/image" Target="../media/image33.png"/><Relationship Id="rId36" Type="http://schemas.openxmlformats.org/officeDocument/2006/relationships/image" Target="../media/image41.jpeg"/><Relationship Id="rId49" Type="http://schemas.openxmlformats.org/officeDocument/2006/relationships/image" Target="../media/image54.png"/><Relationship Id="rId10" Type="http://schemas.openxmlformats.org/officeDocument/2006/relationships/image" Target="../media/image17.jpeg"/><Relationship Id="rId19" Type="http://schemas.openxmlformats.org/officeDocument/2006/relationships/image" Target="../media/image24.wmf"/><Relationship Id="rId31" Type="http://schemas.openxmlformats.org/officeDocument/2006/relationships/image" Target="../media/image36.png"/><Relationship Id="rId44" Type="http://schemas.openxmlformats.org/officeDocument/2006/relationships/image" Target="../media/image49.png"/><Relationship Id="rId4" Type="http://schemas.openxmlformats.org/officeDocument/2006/relationships/image" Target="../media/image11.png"/><Relationship Id="rId9" Type="http://schemas.openxmlformats.org/officeDocument/2006/relationships/image" Target="../media/image16.jpeg"/><Relationship Id="rId14" Type="http://schemas.openxmlformats.org/officeDocument/2006/relationships/image" Target="../media/image10.png"/><Relationship Id="rId22" Type="http://schemas.openxmlformats.org/officeDocument/2006/relationships/image" Target="../media/image27.png"/><Relationship Id="rId27" Type="http://schemas.openxmlformats.org/officeDocument/2006/relationships/image" Target="../media/image32.png"/><Relationship Id="rId30" Type="http://schemas.openxmlformats.org/officeDocument/2006/relationships/image" Target="../media/image35.png"/><Relationship Id="rId35" Type="http://schemas.openxmlformats.org/officeDocument/2006/relationships/image" Target="../media/image40.jpeg"/><Relationship Id="rId43" Type="http://schemas.openxmlformats.org/officeDocument/2006/relationships/image" Target="../media/image48.png"/><Relationship Id="rId48" Type="http://schemas.openxmlformats.org/officeDocument/2006/relationships/image" Target="../media/image53.png"/><Relationship Id="rId8"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3.jpeg"/><Relationship Id="rId5" Type="http://schemas.openxmlformats.org/officeDocument/2006/relationships/image" Target="../media/image58.jpeg"/><Relationship Id="rId10" Type="http://schemas.openxmlformats.org/officeDocument/2006/relationships/image" Target="../media/image62.jpeg"/><Relationship Id="rId4" Type="http://schemas.openxmlformats.org/officeDocument/2006/relationships/image" Target="../media/image57.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69.jpeg"/><Relationship Id="rId3" Type="http://schemas.microsoft.com/office/2007/relationships/hdphoto" Target="../media/hdphoto1.wdp"/><Relationship Id="rId7" Type="http://schemas.openxmlformats.org/officeDocument/2006/relationships/image" Target="../media/image68.png"/><Relationship Id="rId2"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1.jpeg"/><Relationship Id="rId5" Type="http://schemas.openxmlformats.org/officeDocument/2006/relationships/image" Target="../media/image66.png"/><Relationship Id="rId10" Type="http://schemas.openxmlformats.org/officeDocument/2006/relationships/image" Target="../media/image70.jpeg"/><Relationship Id="rId4" Type="http://schemas.openxmlformats.org/officeDocument/2006/relationships/image" Target="../media/image65.png"/><Relationship Id="rId9"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28300" y="2295413"/>
            <a:ext cx="5643830" cy="859670"/>
          </a:xfrm>
        </p:spPr>
        <p:txBody>
          <a:bodyPr rIns="0"/>
          <a:lstStyle/>
          <a:p>
            <a:r>
              <a:rPr lang="de-DE" sz="2600" dirty="0"/>
              <a:t>Interdisziplinäre Projekte </a:t>
            </a:r>
            <a:r>
              <a:rPr lang="de-DE" sz="2600" dirty="0" smtClean="0"/>
              <a:t>der THI </a:t>
            </a:r>
            <a:br>
              <a:rPr lang="de-DE" sz="2600" dirty="0" smtClean="0"/>
            </a:br>
            <a:r>
              <a:rPr lang="de-DE" sz="2600" dirty="0" smtClean="0"/>
              <a:t>in Kooperation mit dem </a:t>
            </a:r>
            <a:br>
              <a:rPr lang="de-DE" sz="2600" dirty="0" smtClean="0"/>
            </a:br>
            <a:r>
              <a:rPr lang="de-DE" sz="2600" dirty="0" smtClean="0"/>
              <a:t>Lehrstuhl </a:t>
            </a:r>
            <a:r>
              <a:rPr lang="de-DE" sz="2600" dirty="0"/>
              <a:t>FAPS, FAU Erl-</a:t>
            </a:r>
            <a:r>
              <a:rPr lang="de-DE" sz="2600" dirty="0" err="1"/>
              <a:t>Nbg</a:t>
            </a:r>
            <a:r>
              <a:rPr lang="de-DE" sz="2600" dirty="0"/>
              <a:t>.</a:t>
            </a:r>
            <a:br>
              <a:rPr lang="de-DE" sz="2600" dirty="0"/>
            </a:br>
            <a:r>
              <a:rPr lang="de-DE" sz="2600" dirty="0"/>
              <a:t/>
            </a:r>
            <a:br>
              <a:rPr lang="de-DE" sz="2600" dirty="0"/>
            </a:br>
            <a:endParaRPr lang="de-DE" sz="2600" dirty="0"/>
          </a:p>
        </p:txBody>
      </p:sp>
      <p:sp>
        <p:nvSpPr>
          <p:cNvPr id="6" name="Textplatzhalter 5"/>
          <p:cNvSpPr>
            <a:spLocks noGrp="1"/>
          </p:cNvSpPr>
          <p:nvPr>
            <p:ph type="body" sz="quarter" idx="12"/>
          </p:nvPr>
        </p:nvSpPr>
        <p:spPr>
          <a:xfrm>
            <a:off x="5751685" y="4915396"/>
            <a:ext cx="2420445" cy="376237"/>
          </a:xfrm>
        </p:spPr>
        <p:txBody>
          <a:bodyPr/>
          <a:lstStyle/>
          <a:p>
            <a:r>
              <a:rPr lang="de-DE" dirty="0"/>
              <a:t>Prof. Dr. Peter Schuderer</a:t>
            </a:r>
          </a:p>
        </p:txBody>
      </p:sp>
      <p:sp>
        <p:nvSpPr>
          <p:cNvPr id="7" name="Textplatzhalter 6"/>
          <p:cNvSpPr>
            <a:spLocks noGrp="1"/>
          </p:cNvSpPr>
          <p:nvPr>
            <p:ph type="body" sz="quarter" idx="13"/>
          </p:nvPr>
        </p:nvSpPr>
        <p:spPr>
          <a:xfrm>
            <a:off x="3248694" y="4056746"/>
            <a:ext cx="4923436" cy="592003"/>
          </a:xfrm>
        </p:spPr>
        <p:txBody>
          <a:bodyPr/>
          <a:lstStyle/>
          <a:p>
            <a:r>
              <a:rPr lang="de-DE" dirty="0" smtClean="0"/>
              <a:t>Unternehmensoptimierung und Nachwuchs-förderung in einem Zug</a:t>
            </a:r>
            <a:endParaRPr lang="de-DE" dirty="0"/>
          </a:p>
        </p:txBody>
      </p:sp>
      <p:sp>
        <p:nvSpPr>
          <p:cNvPr id="10" name="Textplatzhalter 5"/>
          <p:cNvSpPr txBox="1">
            <a:spLocks/>
          </p:cNvSpPr>
          <p:nvPr/>
        </p:nvSpPr>
        <p:spPr>
          <a:xfrm>
            <a:off x="6516216" y="5285011"/>
            <a:ext cx="1655914" cy="376237"/>
          </a:xfrm>
          <a:prstGeom prst="rect">
            <a:avLst/>
          </a:prstGeom>
        </p:spPr>
        <p:txBody>
          <a:bodyPr vert="horz" lIns="0" tIns="0" rIns="0" bIns="0"/>
          <a:lstStyle>
            <a:lvl1pPr marL="0" indent="0" algn="r" defTabSz="457200" rtl="0" eaLnBrk="1" latinLnBrk="0" hangingPunct="1">
              <a:lnSpc>
                <a:spcPts val="1200"/>
              </a:lnSpc>
              <a:spcBef>
                <a:spcPts val="0"/>
              </a:spcBef>
              <a:buFont typeface="Arial"/>
              <a:buNone/>
              <a:defRPr sz="1200" kern="1200">
                <a:solidFill>
                  <a:srgbClr val="005A9B"/>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de-DE" dirty="0" smtClean="0"/>
              <a:t> Stand: August 2021</a:t>
            </a:r>
            <a:endParaRPr lang="de-DE" dirty="0"/>
          </a:p>
        </p:txBody>
      </p:sp>
    </p:spTree>
    <p:extLst>
      <p:ext uri="{BB962C8B-B14F-4D97-AF65-F5344CB8AC3E}">
        <p14:creationId xmlns:p14="http://schemas.microsoft.com/office/powerpoint/2010/main" val="25723194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3"/>
          </p:nvPr>
        </p:nvSpPr>
        <p:spPr/>
        <p:txBody>
          <a:bodyPr/>
          <a:lstStyle/>
          <a:p>
            <a:r>
              <a:rPr lang="de-DE" sz="1600" dirty="0" smtClean="0"/>
              <a:t>Interdisziplinäre </a:t>
            </a:r>
            <a:r>
              <a:rPr lang="de-DE" sz="1600" dirty="0"/>
              <a:t>Projekte eignen sich hervorragend, um Kapazitätsengpässe bei geplanten Projekten </a:t>
            </a:r>
            <a:r>
              <a:rPr lang="de-DE" sz="1600"/>
              <a:t>in </a:t>
            </a:r>
            <a:r>
              <a:rPr lang="de-DE" sz="1600" smtClean="0"/>
              <a:t>Unternehmen </a:t>
            </a:r>
            <a:r>
              <a:rPr lang="de-DE" sz="1600" dirty="0"/>
              <a:t>zu umgehen.</a:t>
            </a:r>
          </a:p>
        </p:txBody>
      </p:sp>
      <p:sp>
        <p:nvSpPr>
          <p:cNvPr id="7" name="Rectangle 3"/>
          <p:cNvSpPr>
            <a:spLocks noGrp="1" noChangeArrowheads="1"/>
          </p:cNvSpPr>
          <p:nvPr>
            <p:ph type="body" idx="4294967295"/>
          </p:nvPr>
        </p:nvSpPr>
        <p:spPr>
          <a:xfrm>
            <a:off x="611560" y="1772816"/>
            <a:ext cx="7921625"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indent="0" eaLnBrk="0" hangingPunct="0">
              <a:buNone/>
            </a:pPr>
            <a:r>
              <a:rPr lang="de-DE" sz="1400" dirty="0">
                <a:latin typeface="Arial" panose="020B0604020202020204" pitchFamily="34" charset="0"/>
                <a:cs typeface="Arial" panose="020B0604020202020204" pitchFamily="34" charset="0"/>
              </a:rPr>
              <a:t>Hoher Wettbewerbsdruck in </a:t>
            </a:r>
            <a:r>
              <a:rPr lang="de-DE" sz="1400">
                <a:latin typeface="Arial" panose="020B0604020202020204" pitchFamily="34" charset="0"/>
                <a:cs typeface="Arial" panose="020B0604020202020204" pitchFamily="34" charset="0"/>
              </a:rPr>
              <a:t>den </a:t>
            </a:r>
            <a:r>
              <a:rPr lang="de-DE" sz="1400" smtClean="0">
                <a:latin typeface="Arial" panose="020B0604020202020204" pitchFamily="34" charset="0"/>
                <a:cs typeface="Arial" panose="020B0604020202020204" pitchFamily="34" charset="0"/>
              </a:rPr>
              <a:t>Unternehmen </a:t>
            </a:r>
            <a:r>
              <a:rPr lang="de-DE" sz="1400" dirty="0">
                <a:latin typeface="Arial" panose="020B0604020202020204" pitchFamily="34" charset="0"/>
                <a:cs typeface="Arial" panose="020B0604020202020204" pitchFamily="34" charset="0"/>
              </a:rPr>
              <a:t/>
            </a:r>
            <a:br>
              <a:rPr lang="de-DE" sz="1400" dirty="0">
                <a:latin typeface="Arial" panose="020B0604020202020204" pitchFamily="34" charset="0"/>
                <a:cs typeface="Arial" panose="020B0604020202020204" pitchFamily="34" charset="0"/>
              </a:rPr>
            </a:br>
            <a:r>
              <a:rPr lang="de-DE" sz="1200" dirty="0">
                <a:solidFill>
                  <a:schemeClr val="tx2"/>
                </a:solidFill>
                <a:latin typeface="Arial" panose="020B0604020202020204" pitchFamily="34" charset="0"/>
                <a:cs typeface="Arial" panose="020B0604020202020204" pitchFamily="34" charset="0"/>
              </a:rPr>
              <a:t>⇒</a:t>
            </a:r>
            <a:r>
              <a:rPr lang="de-DE" sz="1200" dirty="0" smtClean="0">
                <a:latin typeface="Arial" panose="020B0604020202020204" pitchFamily="34" charset="0"/>
                <a:cs typeface="Arial" panose="020B0604020202020204" pitchFamily="34" charset="0"/>
              </a:rPr>
              <a:t> </a:t>
            </a:r>
            <a:r>
              <a:rPr lang="de-DE" sz="1200" dirty="0">
                <a:latin typeface="Arial" panose="020B0604020202020204" pitchFamily="34" charset="0"/>
                <a:cs typeface="Arial" panose="020B0604020202020204" pitchFamily="34" charset="0"/>
              </a:rPr>
              <a:t>Innovationen müssen entwickelt werden, um langfristig am Markt bestehen zu können </a:t>
            </a:r>
            <a:r>
              <a:rPr lang="de-DE" sz="1200" dirty="0" smtClean="0">
                <a:latin typeface="Arial" panose="020B0604020202020204" pitchFamily="34" charset="0"/>
                <a:cs typeface="Arial" panose="020B0604020202020204" pitchFamily="34" charset="0"/>
              </a:rPr>
              <a:t/>
            </a:r>
            <a:br>
              <a:rPr lang="de-DE" sz="1200" dirty="0" smtClean="0">
                <a:latin typeface="Arial" panose="020B0604020202020204" pitchFamily="34" charset="0"/>
                <a:cs typeface="Arial" panose="020B0604020202020204" pitchFamily="34" charset="0"/>
              </a:rPr>
            </a:br>
            <a:r>
              <a:rPr lang="de-DE" sz="1200" dirty="0">
                <a:solidFill>
                  <a:schemeClr val="tx2"/>
                </a:solidFill>
                <a:latin typeface="Arial" panose="020B0604020202020204" pitchFamily="34" charset="0"/>
                <a:cs typeface="Arial" panose="020B0604020202020204" pitchFamily="34" charset="0"/>
              </a:rPr>
              <a:t>⇒</a:t>
            </a:r>
            <a:r>
              <a:rPr lang="de-DE" sz="1200" dirty="0" smtClean="0">
                <a:latin typeface="Arial" panose="020B0604020202020204" pitchFamily="34" charset="0"/>
                <a:cs typeface="Arial" panose="020B0604020202020204" pitchFamily="34" charset="0"/>
              </a:rPr>
              <a:t> </a:t>
            </a:r>
            <a:r>
              <a:rPr lang="de-DE" sz="1200" dirty="0">
                <a:latin typeface="Arial" panose="020B0604020202020204" pitchFamily="34" charset="0"/>
                <a:cs typeface="Arial" panose="020B0604020202020204" pitchFamily="34" charset="0"/>
              </a:rPr>
              <a:t>hierfür ist eine Vielzahl von Themen/Projekten erforderlich</a:t>
            </a:r>
          </a:p>
        </p:txBody>
      </p:sp>
      <p:sp>
        <p:nvSpPr>
          <p:cNvPr id="8" name="Rectangle 4"/>
          <p:cNvSpPr>
            <a:spLocks noChangeArrowheads="1"/>
          </p:cNvSpPr>
          <p:nvPr/>
        </p:nvSpPr>
        <p:spPr bwMode="auto">
          <a:xfrm>
            <a:off x="611560" y="3088854"/>
            <a:ext cx="7921625" cy="566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20000"/>
              </a:spcBef>
            </a:pPr>
            <a:r>
              <a:rPr lang="de-DE" sz="1400" dirty="0">
                <a:latin typeface="Arial" panose="020B0604020202020204" pitchFamily="34" charset="0"/>
                <a:cs typeface="Arial" panose="020B0604020202020204" pitchFamily="34" charset="0"/>
              </a:rPr>
              <a:t>Viele Themen/Projekte werden aus Gründen mangelnder Kapazität und </a:t>
            </a:r>
            <a:endParaRPr lang="de-DE" sz="1400" dirty="0" smtClean="0">
              <a:latin typeface="Arial" panose="020B0604020202020204" pitchFamily="34" charset="0"/>
              <a:cs typeface="Arial" panose="020B0604020202020204" pitchFamily="34" charset="0"/>
            </a:endParaRPr>
          </a:p>
          <a:p>
            <a:pPr eaLnBrk="0" hangingPunct="0">
              <a:spcBef>
                <a:spcPct val="20000"/>
              </a:spcBef>
            </a:pPr>
            <a:r>
              <a:rPr lang="de-DE" sz="1400" dirty="0" smtClean="0">
                <a:latin typeface="Arial" panose="020B0604020202020204" pitchFamily="34" charset="0"/>
                <a:cs typeface="Arial" panose="020B0604020202020204" pitchFamily="34" charset="0"/>
              </a:rPr>
              <a:t>fehlenden </a:t>
            </a:r>
            <a:r>
              <a:rPr lang="de-DE" sz="1400" dirty="0">
                <a:latin typeface="Arial" panose="020B0604020202020204" pitchFamily="34" charset="0"/>
                <a:cs typeface="Arial" panose="020B0604020202020204" pitchFamily="34" charset="0"/>
              </a:rPr>
              <a:t>internen </a:t>
            </a:r>
            <a:r>
              <a:rPr lang="de-DE" sz="1400" dirty="0" err="1">
                <a:latin typeface="Arial" panose="020B0604020202020204" pitchFamily="34" charset="0"/>
                <a:cs typeface="Arial" panose="020B0604020202020204" pitchFamily="34" charset="0"/>
              </a:rPr>
              <a:t>Know</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Hows</a:t>
            </a:r>
            <a:r>
              <a:rPr lang="de-DE" sz="1400" dirty="0">
                <a:latin typeface="Arial" panose="020B0604020202020204" pitchFamily="34" charset="0"/>
                <a:cs typeface="Arial" panose="020B0604020202020204" pitchFamily="34" charset="0"/>
              </a:rPr>
              <a:t> oft nicht durchgeführt oder zurückgestellt</a:t>
            </a:r>
          </a:p>
        </p:txBody>
      </p:sp>
      <p:sp>
        <p:nvSpPr>
          <p:cNvPr id="9" name="Rectangle 7"/>
          <p:cNvSpPr>
            <a:spLocks noChangeArrowheads="1"/>
          </p:cNvSpPr>
          <p:nvPr/>
        </p:nvSpPr>
        <p:spPr bwMode="auto">
          <a:xfrm>
            <a:off x="611560" y="5479629"/>
            <a:ext cx="7921625"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20000"/>
              </a:spcBef>
            </a:pPr>
            <a:r>
              <a:rPr lang="de-DE" sz="1400" b="1" dirty="0">
                <a:latin typeface="Arial" panose="020B0604020202020204" pitchFamily="34" charset="0"/>
                <a:cs typeface="Arial" panose="020B0604020202020204" pitchFamily="34" charset="0"/>
              </a:rPr>
              <a:t>Durchführung </a:t>
            </a:r>
            <a:r>
              <a:rPr lang="de-DE" sz="1400" b="1" dirty="0" smtClean="0">
                <a:latin typeface="Arial" panose="020B0604020202020204" pitchFamily="34" charset="0"/>
                <a:cs typeface="Arial" panose="020B0604020202020204" pitchFamily="34" charset="0"/>
              </a:rPr>
              <a:t>eines Interdisziplinären Projekts mit der TH Ingolstadt in Kooperation mit dem Lehrstuhl FAPS / Uni Erlangen-Nürnberg</a:t>
            </a:r>
            <a:endParaRPr lang="de-DE" sz="1400" b="1" dirty="0">
              <a:latin typeface="Arial" panose="020B0604020202020204" pitchFamily="34" charset="0"/>
              <a:cs typeface="Arial" panose="020B0604020202020204" pitchFamily="34" charset="0"/>
            </a:endParaRPr>
          </a:p>
        </p:txBody>
      </p:sp>
      <p:sp>
        <p:nvSpPr>
          <p:cNvPr id="10" name="Rectangle 8"/>
          <p:cNvSpPr>
            <a:spLocks noChangeArrowheads="1"/>
          </p:cNvSpPr>
          <p:nvPr/>
        </p:nvSpPr>
        <p:spPr bwMode="auto">
          <a:xfrm>
            <a:off x="611560" y="4162004"/>
            <a:ext cx="7921625" cy="7817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20000"/>
              </a:spcBef>
            </a:pPr>
            <a:r>
              <a:rPr lang="de-DE" sz="1400" dirty="0">
                <a:latin typeface="Arial" panose="020B0604020202020204" pitchFamily="34" charset="0"/>
                <a:cs typeface="Arial" panose="020B0604020202020204" pitchFamily="34" charset="0"/>
              </a:rPr>
              <a:t>Externes </a:t>
            </a:r>
            <a:r>
              <a:rPr lang="de-DE" sz="1400" dirty="0" err="1">
                <a:latin typeface="Arial" panose="020B0604020202020204" pitchFamily="34" charset="0"/>
                <a:cs typeface="Arial" panose="020B0604020202020204" pitchFamily="34" charset="0"/>
              </a:rPr>
              <a:t>Know</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How</a:t>
            </a:r>
            <a:r>
              <a:rPr lang="de-DE" sz="1400" dirty="0">
                <a:latin typeface="Arial" panose="020B0604020202020204" pitchFamily="34" charset="0"/>
                <a:cs typeface="Arial" panose="020B0604020202020204" pitchFamily="34" charset="0"/>
              </a:rPr>
              <a:t> durch </a:t>
            </a:r>
            <a:r>
              <a:rPr lang="de-DE" sz="1400">
                <a:latin typeface="Arial" panose="020B0604020202020204" pitchFamily="34" charset="0"/>
                <a:cs typeface="Arial" panose="020B0604020202020204" pitchFamily="34" charset="0"/>
              </a:rPr>
              <a:t>professionelle </a:t>
            </a:r>
            <a:r>
              <a:rPr lang="de-DE" sz="1400" smtClean="0">
                <a:latin typeface="Arial" panose="020B0604020202020204" pitchFamily="34" charset="0"/>
                <a:cs typeface="Arial" panose="020B0604020202020204" pitchFamily="34" charset="0"/>
              </a:rPr>
              <a:t>Beratungsunternehmen </a:t>
            </a:r>
            <a:r>
              <a:rPr lang="de-DE" sz="1400" dirty="0">
                <a:latin typeface="Arial" panose="020B0604020202020204" pitchFamily="34" charset="0"/>
                <a:cs typeface="Arial" panose="020B0604020202020204" pitchFamily="34" charset="0"/>
              </a:rPr>
              <a:t>ist teuer und </a:t>
            </a:r>
            <a:endParaRPr lang="de-DE" sz="1400" dirty="0" smtClean="0">
              <a:latin typeface="Arial" panose="020B0604020202020204" pitchFamily="34" charset="0"/>
              <a:cs typeface="Arial" panose="020B0604020202020204" pitchFamily="34" charset="0"/>
            </a:endParaRPr>
          </a:p>
          <a:p>
            <a:pPr eaLnBrk="0" hangingPunct="0">
              <a:spcBef>
                <a:spcPct val="20000"/>
              </a:spcBef>
            </a:pPr>
            <a:r>
              <a:rPr lang="de-DE" sz="1400" dirty="0" smtClean="0">
                <a:latin typeface="Arial" panose="020B0604020202020204" pitchFamily="34" charset="0"/>
                <a:cs typeface="Arial" panose="020B0604020202020204" pitchFamily="34" charset="0"/>
              </a:rPr>
              <a:t>häufig </a:t>
            </a:r>
            <a:r>
              <a:rPr lang="de-DE" sz="1400" dirty="0">
                <a:latin typeface="Arial" panose="020B0604020202020204" pitchFamily="34" charset="0"/>
                <a:cs typeface="Arial" panose="020B0604020202020204" pitchFamily="34" charset="0"/>
              </a:rPr>
              <a:t>nicht auf die Bedürfnisse </a:t>
            </a:r>
            <a:r>
              <a:rPr lang="de-DE" sz="1400">
                <a:latin typeface="Arial" panose="020B0604020202020204" pitchFamily="34" charset="0"/>
                <a:cs typeface="Arial" panose="020B0604020202020204" pitchFamily="34" charset="0"/>
              </a:rPr>
              <a:t>der </a:t>
            </a:r>
            <a:r>
              <a:rPr lang="de-DE" sz="1400" smtClean="0">
                <a:latin typeface="Arial" panose="020B0604020202020204" pitchFamily="34" charset="0"/>
                <a:cs typeface="Arial" panose="020B0604020202020204" pitchFamily="34" charset="0"/>
              </a:rPr>
              <a:t>Unternehmen </a:t>
            </a:r>
            <a:r>
              <a:rPr lang="de-DE" sz="1400" dirty="0">
                <a:latin typeface="Arial" panose="020B0604020202020204" pitchFamily="34" charset="0"/>
                <a:cs typeface="Arial" panose="020B0604020202020204" pitchFamily="34" charset="0"/>
              </a:rPr>
              <a:t>in Bezug auf Flexibilität, Individualität und Umsetzbarkeit zugeschnitten</a:t>
            </a:r>
          </a:p>
        </p:txBody>
      </p:sp>
      <p:sp>
        <p:nvSpPr>
          <p:cNvPr id="14" name="AutoShape 9"/>
          <p:cNvSpPr>
            <a:spLocks noChangeArrowheads="1"/>
          </p:cNvSpPr>
          <p:nvPr/>
        </p:nvSpPr>
        <p:spPr bwMode="auto">
          <a:xfrm>
            <a:off x="4104060" y="2598316"/>
            <a:ext cx="504825" cy="431800"/>
          </a:xfrm>
          <a:prstGeom prst="downArrow">
            <a:avLst>
              <a:gd name="adj1" fmla="val 50000"/>
              <a:gd name="adj2" fmla="val 25000"/>
            </a:avLst>
          </a:prstGeom>
          <a:solidFill>
            <a:srgbClr val="6699CC"/>
          </a:solidFill>
          <a:ln w="9525" algn="ctr">
            <a:solidFill>
              <a:schemeClr val="bg1"/>
            </a:solidFill>
            <a:miter lim="800000"/>
            <a:headEnd/>
            <a:tailEnd/>
          </a:ln>
          <a:effectLst>
            <a:outerShdw dist="35921" dir="2700000" algn="ctr" rotWithShape="0">
              <a:schemeClr val="bg2"/>
            </a:outerShdw>
          </a:effectLst>
        </p:spPr>
        <p:txBody>
          <a:bodyPr wrap="none" anchor="ctr"/>
          <a:lstStyle/>
          <a:p>
            <a:endParaRPr lang="de-DE" sz="1600">
              <a:latin typeface="Arial" panose="020B0604020202020204" pitchFamily="34" charset="0"/>
              <a:cs typeface="Arial" panose="020B0604020202020204" pitchFamily="34" charset="0"/>
            </a:endParaRPr>
          </a:p>
        </p:txBody>
      </p:sp>
      <p:sp>
        <p:nvSpPr>
          <p:cNvPr id="15" name="AutoShape 10"/>
          <p:cNvSpPr>
            <a:spLocks noChangeArrowheads="1"/>
          </p:cNvSpPr>
          <p:nvPr/>
        </p:nvSpPr>
        <p:spPr bwMode="auto">
          <a:xfrm>
            <a:off x="4104060" y="3677816"/>
            <a:ext cx="504825" cy="433388"/>
          </a:xfrm>
          <a:prstGeom prst="downArrow">
            <a:avLst>
              <a:gd name="adj1" fmla="val 50000"/>
              <a:gd name="adj2" fmla="val 25000"/>
            </a:avLst>
          </a:prstGeom>
          <a:solidFill>
            <a:srgbClr val="6699CC"/>
          </a:solidFill>
          <a:ln w="9525" algn="ctr">
            <a:solidFill>
              <a:schemeClr val="bg1"/>
            </a:solidFill>
            <a:miter lim="800000"/>
            <a:headEnd/>
            <a:tailEnd/>
          </a:ln>
          <a:effectLst>
            <a:outerShdw dist="35921" dir="2700000" algn="ctr" rotWithShape="0">
              <a:schemeClr val="bg2"/>
            </a:outerShdw>
          </a:effectLst>
        </p:spPr>
        <p:txBody>
          <a:bodyPr wrap="none" anchor="ctr"/>
          <a:lstStyle/>
          <a:p>
            <a:endParaRPr lang="de-DE" sz="1600">
              <a:latin typeface="Arial" panose="020B0604020202020204" pitchFamily="34" charset="0"/>
              <a:cs typeface="Arial" panose="020B0604020202020204" pitchFamily="34" charset="0"/>
            </a:endParaRPr>
          </a:p>
        </p:txBody>
      </p:sp>
      <p:sp>
        <p:nvSpPr>
          <p:cNvPr id="16" name="AutoShape 11"/>
          <p:cNvSpPr>
            <a:spLocks noChangeArrowheads="1"/>
          </p:cNvSpPr>
          <p:nvPr/>
        </p:nvSpPr>
        <p:spPr bwMode="auto">
          <a:xfrm>
            <a:off x="4104060" y="4974804"/>
            <a:ext cx="504825" cy="431800"/>
          </a:xfrm>
          <a:prstGeom prst="downArrow">
            <a:avLst>
              <a:gd name="adj1" fmla="val 50000"/>
              <a:gd name="adj2" fmla="val 25000"/>
            </a:avLst>
          </a:prstGeom>
          <a:solidFill>
            <a:srgbClr val="6699CC"/>
          </a:solidFill>
          <a:ln w="9525" algn="ctr">
            <a:solidFill>
              <a:schemeClr val="bg1"/>
            </a:solidFill>
            <a:miter lim="800000"/>
            <a:headEnd/>
            <a:tailEnd/>
          </a:ln>
          <a:effectLst>
            <a:outerShdw dist="35921" dir="2700000" algn="ctr" rotWithShape="0">
              <a:schemeClr val="bg2"/>
            </a:outerShdw>
          </a:effectLst>
        </p:spPr>
        <p:txBody>
          <a:bodyPr wrap="none" anchor="ctr"/>
          <a:lstStyle/>
          <a:p>
            <a:endParaRPr lang="de-DE" sz="16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8057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3"/>
          </p:nvPr>
        </p:nvSpPr>
        <p:spPr/>
        <p:txBody>
          <a:bodyPr/>
          <a:lstStyle/>
          <a:p>
            <a:r>
              <a:rPr lang="de-DE" sz="1600" dirty="0"/>
              <a:t>Durch unsere Erfahrung können wir diverse Aufgabenstellungen </a:t>
            </a:r>
            <a:br>
              <a:rPr lang="de-DE" sz="1600" dirty="0"/>
            </a:br>
            <a:r>
              <a:rPr lang="de-DE" sz="1600" dirty="0"/>
              <a:t>gezielt, lösungsorientiert und nutzbringend </a:t>
            </a:r>
            <a:r>
              <a:rPr lang="de-DE" sz="1600" dirty="0" smtClean="0"/>
              <a:t>bearbeiten.</a:t>
            </a:r>
            <a:endParaRPr lang="de-DE" sz="1600" dirty="0"/>
          </a:p>
        </p:txBody>
      </p:sp>
      <p:sp>
        <p:nvSpPr>
          <p:cNvPr id="6" name="Rectangle 3"/>
          <p:cNvSpPr>
            <a:spLocks noGrp="1" noChangeArrowheads="1"/>
          </p:cNvSpPr>
          <p:nvPr>
            <p:ph type="body" idx="1"/>
          </p:nvPr>
        </p:nvSpPr>
        <p:spPr>
          <a:xfrm>
            <a:off x="611560" y="1772816"/>
            <a:ext cx="7777163" cy="3744340"/>
          </a:xfrm>
          <a:prstGeom prst="rect">
            <a:avLst/>
          </a:prstGeom>
        </p:spPr>
        <p:txBody>
          <a:bodyPr/>
          <a:lstStyle/>
          <a:p>
            <a:pPr marL="0" indent="0">
              <a:lnSpc>
                <a:spcPct val="90000"/>
              </a:lnSpc>
              <a:buFontTx/>
              <a:buNone/>
            </a:pPr>
            <a:r>
              <a:rPr lang="de-DE" altLang="de-DE" sz="1400" b="1" dirty="0" smtClean="0">
                <a:latin typeface="Arial" panose="020B0604020202020204" pitchFamily="34" charset="0"/>
                <a:cs typeface="Arial" panose="020B0604020202020204" pitchFamily="34" charset="0"/>
              </a:rPr>
              <a:t>Mögliche Themen:</a:t>
            </a:r>
          </a:p>
          <a:p>
            <a:pPr marL="539750" lvl="1" indent="-179388">
              <a:lnSpc>
                <a:spcPct val="90000"/>
              </a:lnSpc>
              <a:buClr>
                <a:srgbClr val="9BB6DD"/>
              </a:buClr>
              <a:buFont typeface="Wingdings" panose="05000000000000000000" pitchFamily="2" charset="2"/>
              <a:buChar char="§"/>
            </a:pPr>
            <a:r>
              <a:rPr lang="de-DE" altLang="de-DE" sz="1200" dirty="0" err="1">
                <a:latin typeface="Arial" panose="020B0604020202020204" pitchFamily="34" charset="0"/>
                <a:cs typeface="Arial" panose="020B0604020202020204" pitchFamily="34" charset="0"/>
              </a:rPr>
              <a:t>Prozess</a:t>
            </a:r>
            <a:r>
              <a:rPr lang="de-DE" altLang="de-DE" sz="1200" dirty="0">
                <a:latin typeface="Arial" panose="020B0604020202020204" pitchFamily="34" charset="0"/>
                <a:cs typeface="Arial" panose="020B0604020202020204" pitchFamily="34" charset="0"/>
              </a:rPr>
              <a:t>- und Wertstromanalysen und Erarbeiten von </a:t>
            </a:r>
            <a:r>
              <a:rPr lang="de-DE" altLang="de-DE" sz="1200" dirty="0" err="1">
                <a:latin typeface="Arial" panose="020B0604020202020204" pitchFamily="34" charset="0"/>
                <a:cs typeface="Arial" panose="020B0604020202020204" pitchFamily="34" charset="0"/>
              </a:rPr>
              <a:t>Prozessoptimierungen</a:t>
            </a:r>
            <a:endParaRPr lang="de-DE" altLang="de-DE" sz="1200" dirty="0">
              <a:latin typeface="Arial" panose="020B0604020202020204" pitchFamily="34" charset="0"/>
              <a:cs typeface="Arial" panose="020B0604020202020204" pitchFamily="34" charset="0"/>
            </a:endParaRPr>
          </a:p>
          <a:p>
            <a:pPr marL="539750" lvl="1" indent="-179388">
              <a:lnSpc>
                <a:spcPct val="90000"/>
              </a:lnSpc>
              <a:buClr>
                <a:srgbClr val="9BB6DD"/>
              </a:buClr>
              <a:buFont typeface="Wingdings" panose="05000000000000000000" pitchFamily="2" charset="2"/>
              <a:buChar char="§"/>
            </a:pPr>
            <a:r>
              <a:rPr lang="de-DE" altLang="de-DE" sz="1200" dirty="0">
                <a:latin typeface="Arial" panose="020B0604020202020204" pitchFamily="34" charset="0"/>
                <a:cs typeface="Arial" panose="020B0604020202020204" pitchFamily="34" charset="0"/>
              </a:rPr>
              <a:t>Restrukturierung von Fertigungslinien</a:t>
            </a:r>
          </a:p>
          <a:p>
            <a:pPr marL="539750" lvl="1" indent="-179388">
              <a:lnSpc>
                <a:spcPct val="90000"/>
              </a:lnSpc>
              <a:buClr>
                <a:srgbClr val="9BB6DD"/>
              </a:buClr>
              <a:buFont typeface="Wingdings" panose="05000000000000000000" pitchFamily="2" charset="2"/>
              <a:buChar char="§"/>
            </a:pPr>
            <a:r>
              <a:rPr lang="de-DE" altLang="de-DE" sz="1200" dirty="0">
                <a:latin typeface="Arial" panose="020B0604020202020204" pitchFamily="34" charset="0"/>
                <a:cs typeface="Arial" panose="020B0604020202020204" pitchFamily="34" charset="0"/>
              </a:rPr>
              <a:t>Verschlankung der Materialversorgung von Fertigungs-/Montagelinien</a:t>
            </a:r>
          </a:p>
          <a:p>
            <a:pPr marL="539750" lvl="1" indent="-179388">
              <a:lnSpc>
                <a:spcPct val="90000"/>
              </a:lnSpc>
              <a:buClr>
                <a:srgbClr val="9BB6DD"/>
              </a:buClr>
              <a:buFont typeface="Wingdings" panose="05000000000000000000" pitchFamily="2" charset="2"/>
              <a:buChar char="§"/>
            </a:pPr>
            <a:r>
              <a:rPr lang="de-DE" altLang="de-DE" sz="1200" dirty="0">
                <a:latin typeface="Arial" panose="020B0604020202020204" pitchFamily="34" charset="0"/>
                <a:cs typeface="Arial" panose="020B0604020202020204" pitchFamily="34" charset="0"/>
              </a:rPr>
              <a:t>Konzeption von Lager- und Logistikzentren </a:t>
            </a:r>
          </a:p>
          <a:p>
            <a:pPr marL="539750" lvl="1" indent="-179388">
              <a:lnSpc>
                <a:spcPct val="90000"/>
              </a:lnSpc>
              <a:buClr>
                <a:srgbClr val="9BB6DD"/>
              </a:buClr>
              <a:buFont typeface="Wingdings" panose="05000000000000000000" pitchFamily="2" charset="2"/>
              <a:buChar char="§"/>
            </a:pPr>
            <a:r>
              <a:rPr lang="de-DE" altLang="de-DE" sz="1200" dirty="0">
                <a:latin typeface="Arial" panose="020B0604020202020204" pitchFamily="34" charset="0"/>
                <a:cs typeface="Arial" panose="020B0604020202020204" pitchFamily="34" charset="0"/>
              </a:rPr>
              <a:t>Optimierung der inner- und zwischenbetrieblichen Transporte</a:t>
            </a:r>
          </a:p>
          <a:p>
            <a:pPr marL="539750" lvl="1" indent="-179388">
              <a:lnSpc>
                <a:spcPct val="90000"/>
              </a:lnSpc>
              <a:buClr>
                <a:srgbClr val="9BB6DD"/>
              </a:buClr>
              <a:buFont typeface="Wingdings" panose="05000000000000000000" pitchFamily="2" charset="2"/>
              <a:buChar char="§"/>
            </a:pPr>
            <a:r>
              <a:rPr lang="de-DE" altLang="de-DE" sz="1200" dirty="0">
                <a:latin typeface="Arial" panose="020B0604020202020204" pitchFamily="34" charset="0"/>
                <a:cs typeface="Arial" panose="020B0604020202020204" pitchFamily="34" charset="0"/>
              </a:rPr>
              <a:t>Analyse und Optimierung der Abläufe in Verwaltung, Lager/Logistik und Produktion</a:t>
            </a:r>
          </a:p>
          <a:p>
            <a:pPr marL="539750" lvl="1" indent="-179388">
              <a:lnSpc>
                <a:spcPct val="90000"/>
              </a:lnSpc>
              <a:buClr>
                <a:srgbClr val="9BB6DD"/>
              </a:buClr>
              <a:buFont typeface="Wingdings" panose="05000000000000000000" pitchFamily="2" charset="2"/>
              <a:buChar char="§"/>
            </a:pPr>
            <a:r>
              <a:rPr lang="de-DE" altLang="de-DE" sz="1200" dirty="0">
                <a:latin typeface="Arial" panose="020B0604020202020204" pitchFamily="34" charset="0"/>
                <a:cs typeface="Arial" panose="020B0604020202020204" pitchFamily="34" charset="0"/>
              </a:rPr>
              <a:t>Ermittlung und Erstellung von Arbeitsanweisungen</a:t>
            </a:r>
          </a:p>
          <a:p>
            <a:pPr marL="539750" lvl="1" indent="-179388">
              <a:lnSpc>
                <a:spcPct val="90000"/>
              </a:lnSpc>
              <a:buClr>
                <a:srgbClr val="9BB6DD"/>
              </a:buClr>
              <a:buFont typeface="Wingdings" panose="05000000000000000000" pitchFamily="2" charset="2"/>
              <a:buChar char="§"/>
            </a:pPr>
            <a:r>
              <a:rPr lang="de-DE" altLang="de-DE" sz="1200" dirty="0">
                <a:latin typeface="Arial" panose="020B0604020202020204" pitchFamily="34" charset="0"/>
                <a:cs typeface="Arial" panose="020B0604020202020204" pitchFamily="34" charset="0"/>
              </a:rPr>
              <a:t>Lagerstruktur-/Sortimentsanalysen</a:t>
            </a:r>
          </a:p>
          <a:p>
            <a:pPr marL="539750" lvl="1" indent="-179388">
              <a:lnSpc>
                <a:spcPct val="90000"/>
              </a:lnSpc>
              <a:spcAft>
                <a:spcPts val="1200"/>
              </a:spcAft>
              <a:buClr>
                <a:srgbClr val="9BB6DD"/>
              </a:buClr>
              <a:buFont typeface="Wingdings" panose="05000000000000000000" pitchFamily="2" charset="2"/>
              <a:buChar char="§"/>
            </a:pPr>
            <a:r>
              <a:rPr lang="de-DE" altLang="de-DE" sz="1200" dirty="0">
                <a:latin typeface="Arial" panose="020B0604020202020204" pitchFamily="34" charset="0"/>
                <a:cs typeface="Arial" panose="020B0604020202020204" pitchFamily="34" charset="0"/>
              </a:rPr>
              <a:t>etc.</a:t>
            </a:r>
          </a:p>
          <a:p>
            <a:pPr marL="0" indent="0">
              <a:lnSpc>
                <a:spcPct val="90000"/>
              </a:lnSpc>
              <a:buFontTx/>
              <a:buNone/>
            </a:pPr>
            <a:r>
              <a:rPr lang="de-DE" altLang="de-DE" sz="1400" b="1" dirty="0" smtClean="0">
                <a:latin typeface="Arial" panose="020B0604020202020204" pitchFamily="34" charset="0"/>
                <a:cs typeface="Arial" panose="020B0604020202020204" pitchFamily="34" charset="0"/>
              </a:rPr>
              <a:t>Nutzen:</a:t>
            </a:r>
          </a:p>
          <a:p>
            <a:pPr marL="539750" lvl="1" indent="-179388">
              <a:lnSpc>
                <a:spcPct val="90000"/>
              </a:lnSpc>
              <a:buClr>
                <a:srgbClr val="9BB6DD"/>
              </a:buClr>
              <a:buFont typeface="Wingdings" panose="05000000000000000000" pitchFamily="2" charset="2"/>
              <a:buChar char="§"/>
            </a:pPr>
            <a:r>
              <a:rPr lang="de-DE" altLang="de-DE" sz="1200" dirty="0">
                <a:latin typeface="Arial" panose="020B0604020202020204" pitchFamily="34" charset="0"/>
                <a:cs typeface="Arial" panose="020B0604020202020204" pitchFamily="34" charset="0"/>
              </a:rPr>
              <a:t>Zeitlich flexibel, schnell</a:t>
            </a:r>
          </a:p>
          <a:p>
            <a:pPr marL="539750" lvl="1" indent="-179388">
              <a:lnSpc>
                <a:spcPct val="90000"/>
              </a:lnSpc>
              <a:buClr>
                <a:srgbClr val="9BB6DD"/>
              </a:buClr>
              <a:buFont typeface="Wingdings" panose="05000000000000000000" pitchFamily="2" charset="2"/>
              <a:buChar char="§"/>
            </a:pPr>
            <a:r>
              <a:rPr lang="de-DE" altLang="de-DE" sz="1200" dirty="0" smtClean="0">
                <a:latin typeface="Arial" panose="020B0604020202020204" pitchFamily="34" charset="0"/>
                <a:cs typeface="Arial" panose="020B0604020202020204" pitchFamily="34" charset="0"/>
              </a:rPr>
              <a:t>Aktuelles</a:t>
            </a:r>
            <a:r>
              <a:rPr lang="de-DE" altLang="de-DE" sz="1200" dirty="0">
                <a:latin typeface="Arial" panose="020B0604020202020204" pitchFamily="34" charset="0"/>
                <a:cs typeface="Arial" panose="020B0604020202020204" pitchFamily="34" charset="0"/>
              </a:rPr>
              <a:t>, interdisziplinäres </a:t>
            </a:r>
            <a:r>
              <a:rPr lang="de-DE" altLang="de-DE" sz="1200" dirty="0" err="1">
                <a:latin typeface="Arial" panose="020B0604020202020204" pitchFamily="34" charset="0"/>
                <a:cs typeface="Arial" panose="020B0604020202020204" pitchFamily="34" charset="0"/>
              </a:rPr>
              <a:t>Know</a:t>
            </a:r>
            <a:r>
              <a:rPr lang="de-DE" altLang="de-DE" sz="1200" dirty="0">
                <a:latin typeface="Arial" panose="020B0604020202020204" pitchFamily="34" charset="0"/>
                <a:cs typeface="Arial" panose="020B0604020202020204" pitchFamily="34" charset="0"/>
              </a:rPr>
              <a:t> </a:t>
            </a:r>
            <a:r>
              <a:rPr lang="de-DE" altLang="de-DE" sz="1200" dirty="0" err="1">
                <a:latin typeface="Arial" panose="020B0604020202020204" pitchFamily="34" charset="0"/>
                <a:cs typeface="Arial" panose="020B0604020202020204" pitchFamily="34" charset="0"/>
              </a:rPr>
              <a:t>how</a:t>
            </a:r>
            <a:endParaRPr lang="de-DE" altLang="de-DE" sz="1200" dirty="0">
              <a:latin typeface="Arial" panose="020B0604020202020204" pitchFamily="34" charset="0"/>
              <a:cs typeface="Arial" panose="020B0604020202020204" pitchFamily="34" charset="0"/>
            </a:endParaRPr>
          </a:p>
          <a:p>
            <a:pPr marL="539750" lvl="1" indent="-179388">
              <a:lnSpc>
                <a:spcPct val="90000"/>
              </a:lnSpc>
              <a:buClr>
                <a:srgbClr val="9BB6DD"/>
              </a:buClr>
              <a:buFont typeface="Wingdings" panose="05000000000000000000" pitchFamily="2" charset="2"/>
              <a:buChar char="§"/>
            </a:pPr>
            <a:r>
              <a:rPr lang="de-DE" altLang="de-DE" sz="1200" dirty="0" smtClean="0">
                <a:latin typeface="Arial" panose="020B0604020202020204" pitchFamily="34" charset="0"/>
                <a:cs typeface="Arial" panose="020B0604020202020204" pitchFamily="34" charset="0"/>
              </a:rPr>
              <a:t>Schaffung von Transparenz</a:t>
            </a:r>
          </a:p>
          <a:p>
            <a:pPr marL="539750" lvl="1" indent="-179388">
              <a:lnSpc>
                <a:spcPct val="90000"/>
              </a:lnSpc>
              <a:buClr>
                <a:srgbClr val="9BB6DD"/>
              </a:buClr>
              <a:buFont typeface="Wingdings" panose="05000000000000000000" pitchFamily="2" charset="2"/>
              <a:buChar char="§"/>
            </a:pPr>
            <a:r>
              <a:rPr lang="de-DE" altLang="de-DE" sz="1200" dirty="0" smtClean="0">
                <a:latin typeface="Arial" panose="020B0604020202020204" pitchFamily="34" charset="0"/>
                <a:cs typeface="Arial" panose="020B0604020202020204" pitchFamily="34" charset="0"/>
              </a:rPr>
              <a:t>Neue, z.T. unorthodoxe Ideen zur Verbesserung</a:t>
            </a:r>
          </a:p>
          <a:p>
            <a:pPr marL="539750" lvl="1" indent="-179388">
              <a:lnSpc>
                <a:spcPct val="90000"/>
              </a:lnSpc>
              <a:buClr>
                <a:srgbClr val="9BB6DD"/>
              </a:buClr>
              <a:buFont typeface="Wingdings" panose="05000000000000000000" pitchFamily="2" charset="2"/>
              <a:buChar char="§"/>
            </a:pPr>
            <a:r>
              <a:rPr lang="de-DE" altLang="de-DE" sz="1200" dirty="0" smtClean="0">
                <a:latin typeface="Arial" panose="020B0604020202020204" pitchFamily="34" charset="0"/>
                <a:cs typeface="Arial" panose="020B0604020202020204" pitchFamily="34" charset="0"/>
              </a:rPr>
              <a:t>Sichtung </a:t>
            </a:r>
            <a:r>
              <a:rPr lang="de-DE" altLang="de-DE" sz="1200" dirty="0">
                <a:latin typeface="Arial" panose="020B0604020202020204" pitchFamily="34" charset="0"/>
                <a:cs typeface="Arial" panose="020B0604020202020204" pitchFamily="34" charset="0"/>
              </a:rPr>
              <a:t>/ </a:t>
            </a:r>
            <a:r>
              <a:rPr lang="de-DE" altLang="de-DE" sz="1200" dirty="0" err="1">
                <a:latin typeface="Arial" panose="020B0604020202020204" pitchFamily="34" charset="0"/>
                <a:cs typeface="Arial" panose="020B0604020202020204" pitchFamily="34" charset="0"/>
              </a:rPr>
              <a:t>Recruiting</a:t>
            </a:r>
            <a:r>
              <a:rPr lang="de-DE" altLang="de-DE" sz="1200" dirty="0">
                <a:latin typeface="Arial" panose="020B0604020202020204" pitchFamily="34" charset="0"/>
                <a:cs typeface="Arial" panose="020B0604020202020204" pitchFamily="34" charset="0"/>
              </a:rPr>
              <a:t> geeigneter </a:t>
            </a:r>
            <a:r>
              <a:rPr lang="de-DE" altLang="de-DE" sz="1200" dirty="0" smtClean="0">
                <a:latin typeface="Arial" panose="020B0604020202020204" pitchFamily="34" charset="0"/>
                <a:cs typeface="Arial" panose="020B0604020202020204" pitchFamily="34" charset="0"/>
              </a:rPr>
              <a:t>Absolventen</a:t>
            </a:r>
            <a:endParaRPr lang="de-DE" altLang="de-DE" sz="1200" dirty="0">
              <a:latin typeface="Arial" panose="020B0604020202020204" pitchFamily="34" charset="0"/>
              <a:cs typeface="Arial" panose="020B0604020202020204" pitchFamily="34" charset="0"/>
            </a:endParaRPr>
          </a:p>
        </p:txBody>
      </p:sp>
      <p:sp>
        <p:nvSpPr>
          <p:cNvPr id="7" name="Rectangle 4"/>
          <p:cNvSpPr>
            <a:spLocks noChangeArrowheads="1"/>
          </p:cNvSpPr>
          <p:nvPr/>
        </p:nvSpPr>
        <p:spPr bwMode="auto">
          <a:xfrm>
            <a:off x="613148" y="5733256"/>
            <a:ext cx="7921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20000"/>
              </a:spcBef>
            </a:pPr>
            <a:r>
              <a:rPr lang="de-DE" altLang="de-DE" sz="1400" b="1" dirty="0">
                <a:cs typeface="Arial" panose="020B0604020202020204" pitchFamily="34" charset="0"/>
              </a:rPr>
              <a:t>Es entstehen sehr gute Ergebnisse in kürzester Zeit bei gleichzeitig geringen Kosten</a:t>
            </a:r>
          </a:p>
        </p:txBody>
      </p:sp>
      <p:sp>
        <p:nvSpPr>
          <p:cNvPr id="9" name="AutoShape 6"/>
          <p:cNvSpPr>
            <a:spLocks/>
          </p:cNvSpPr>
          <p:nvPr/>
        </p:nvSpPr>
        <p:spPr bwMode="auto">
          <a:xfrm rot="16200000">
            <a:off x="4177085" y="1736948"/>
            <a:ext cx="431800" cy="7416800"/>
          </a:xfrm>
          <a:prstGeom prst="leftBrace">
            <a:avLst>
              <a:gd name="adj1" fmla="val 143137"/>
              <a:gd name="adj2" fmla="val 50000"/>
            </a:avLst>
          </a:prstGeom>
          <a:noFill/>
          <a:ln w="19050">
            <a:solidFill>
              <a:srgbClr val="6699CC"/>
            </a:solidFill>
            <a:round/>
            <a:headEnd/>
            <a:tailEnd/>
          </a:ln>
          <a:extLst>
            <a:ext uri="{909E8E84-426E-40DD-AFC4-6F175D3DCCD1}">
              <a14:hiddenFill xmlns:a14="http://schemas.microsoft.com/office/drawing/2010/main">
                <a:solidFill>
                  <a:srgbClr val="FFFFFF"/>
                </a:solidFill>
              </a14:hiddenFill>
            </a:ext>
          </a:extLst>
        </p:spPr>
        <p:txBody>
          <a:bodyPr rot="10800000" wrap="none" anchor="ctr"/>
          <a:lstStyle/>
          <a:p>
            <a:endParaRPr lang="de-DE" altLang="de-DE"/>
          </a:p>
        </p:txBody>
      </p:sp>
    </p:spTree>
    <p:extLst>
      <p:ext uri="{BB962C8B-B14F-4D97-AF65-F5344CB8AC3E}">
        <p14:creationId xmlns:p14="http://schemas.microsoft.com/office/powerpoint/2010/main" val="2448006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3"/>
          </p:nvPr>
        </p:nvSpPr>
        <p:spPr/>
        <p:txBody>
          <a:bodyPr/>
          <a:lstStyle/>
          <a:p>
            <a:r>
              <a:rPr lang="de-DE" sz="1600" dirty="0"/>
              <a:t>Interdisziplinäre Projekte bestehen aus einer Projektwoche, einer anschließen-den Konkretisierung und einer Implementierungsunterstützung on </a:t>
            </a:r>
            <a:r>
              <a:rPr lang="de-DE" sz="1600" dirty="0" err="1" smtClean="0"/>
              <a:t>demand</a:t>
            </a:r>
            <a:r>
              <a:rPr lang="de-DE" sz="1600" dirty="0" smtClean="0"/>
              <a:t>.</a:t>
            </a:r>
            <a:endParaRPr lang="de-DE" sz="1600" dirty="0"/>
          </a:p>
        </p:txBody>
      </p:sp>
      <p:sp>
        <p:nvSpPr>
          <p:cNvPr id="40" name="Rechteck 39"/>
          <p:cNvSpPr/>
          <p:nvPr/>
        </p:nvSpPr>
        <p:spPr>
          <a:xfrm>
            <a:off x="611188" y="1525128"/>
            <a:ext cx="5256956" cy="2088231"/>
          </a:xfrm>
          <a:prstGeom prst="rect">
            <a:avLst/>
          </a:prstGeom>
          <a:solidFill>
            <a:srgbClr val="9BB6D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1584000" rIns="1260000" rtlCol="0" anchor="ctr" anchorCtr="0"/>
          <a:lstStyle/>
          <a:p>
            <a:pPr algn="ctr" eaLnBrk="0" fontAlgn="base" hangingPunct="0">
              <a:spcBef>
                <a:spcPts val="0"/>
              </a:spcBef>
              <a:spcAft>
                <a:spcPts val="1200"/>
              </a:spcAft>
            </a:pPr>
            <a:r>
              <a:rPr lang="de-DE" sz="2000" b="1" dirty="0" smtClean="0">
                <a:solidFill>
                  <a:schemeClr val="bg1"/>
                </a:solidFill>
              </a:rPr>
              <a:t>Projektwoche</a:t>
            </a:r>
            <a:endParaRPr lang="de-DE" sz="1600" b="1" dirty="0" smtClean="0">
              <a:solidFill>
                <a:schemeClr val="bg1"/>
              </a:solidFill>
            </a:endParaRPr>
          </a:p>
          <a:p>
            <a:pPr marL="285750" indent="-285750" eaLnBrk="0" fontAlgn="base" hangingPunct="0">
              <a:spcBef>
                <a:spcPct val="0"/>
              </a:spcBef>
              <a:spcAft>
                <a:spcPct val="0"/>
              </a:spcAft>
              <a:buSzPct val="125000"/>
              <a:buFont typeface="Wingdings" panose="05000000000000000000" pitchFamily="2" charset="2"/>
              <a:buChar char="§"/>
            </a:pPr>
            <a:r>
              <a:rPr lang="de-DE" sz="1400" b="1" dirty="0" smtClean="0">
                <a:solidFill>
                  <a:schemeClr val="bg1"/>
                </a:solidFill>
              </a:rPr>
              <a:t>Blitz-Analyse</a:t>
            </a:r>
          </a:p>
          <a:p>
            <a:pPr marL="285750" indent="-285750" eaLnBrk="0" fontAlgn="base" hangingPunct="0">
              <a:spcBef>
                <a:spcPct val="0"/>
              </a:spcBef>
              <a:spcAft>
                <a:spcPct val="0"/>
              </a:spcAft>
              <a:buSzPct val="125000"/>
              <a:buFont typeface="Wingdings" panose="05000000000000000000" pitchFamily="2" charset="2"/>
              <a:buChar char="§"/>
            </a:pPr>
            <a:r>
              <a:rPr lang="de-DE" sz="1400" b="1" dirty="0" smtClean="0">
                <a:solidFill>
                  <a:schemeClr val="bg1"/>
                </a:solidFill>
              </a:rPr>
              <a:t>Grob-Konzept</a:t>
            </a:r>
          </a:p>
          <a:p>
            <a:pPr marL="285750" indent="-285750" eaLnBrk="0" fontAlgn="base" hangingPunct="0">
              <a:spcBef>
                <a:spcPct val="0"/>
              </a:spcBef>
              <a:spcAft>
                <a:spcPct val="0"/>
              </a:spcAft>
              <a:buSzPct val="125000"/>
              <a:buFont typeface="Wingdings" panose="05000000000000000000" pitchFamily="2" charset="2"/>
              <a:buChar char="§"/>
            </a:pPr>
            <a:r>
              <a:rPr lang="de-DE" sz="1400" b="1" dirty="0" smtClean="0">
                <a:solidFill>
                  <a:schemeClr val="bg1"/>
                </a:solidFill>
              </a:rPr>
              <a:t>Ergebnispräsentationen </a:t>
            </a:r>
          </a:p>
          <a:p>
            <a:pPr marL="285750" indent="-285750" eaLnBrk="0" fontAlgn="base" hangingPunct="0">
              <a:spcBef>
                <a:spcPct val="0"/>
              </a:spcBef>
              <a:spcAft>
                <a:spcPct val="0"/>
              </a:spcAft>
              <a:buSzPct val="125000"/>
              <a:buFont typeface="Wingdings" panose="05000000000000000000" pitchFamily="2" charset="2"/>
              <a:buChar char="§"/>
            </a:pPr>
            <a:r>
              <a:rPr lang="de-DE" sz="1400" b="1" dirty="0" smtClean="0">
                <a:solidFill>
                  <a:schemeClr val="bg1"/>
                </a:solidFill>
              </a:rPr>
              <a:t>Ergebnisdokumentation</a:t>
            </a:r>
          </a:p>
          <a:p>
            <a:pPr marL="285750" indent="-285750" eaLnBrk="0" fontAlgn="base" hangingPunct="0">
              <a:spcBef>
                <a:spcPct val="0"/>
              </a:spcBef>
              <a:spcAft>
                <a:spcPct val="0"/>
              </a:spcAft>
              <a:buSzPct val="125000"/>
              <a:buFont typeface="Wingdings" panose="05000000000000000000" pitchFamily="2" charset="2"/>
              <a:buChar char="§"/>
            </a:pPr>
            <a:r>
              <a:rPr lang="de-DE" sz="1400" b="1" dirty="0" smtClean="0">
                <a:solidFill>
                  <a:schemeClr val="bg1"/>
                </a:solidFill>
              </a:rPr>
              <a:t>Management-Präsentation und Workshop</a:t>
            </a:r>
          </a:p>
        </p:txBody>
      </p:sp>
      <p:sp>
        <p:nvSpPr>
          <p:cNvPr id="41" name="Rechteck 40"/>
          <p:cNvSpPr/>
          <p:nvPr/>
        </p:nvSpPr>
        <p:spPr>
          <a:xfrm>
            <a:off x="611560" y="3830294"/>
            <a:ext cx="5256584" cy="2067210"/>
          </a:xfrm>
          <a:prstGeom prst="rect">
            <a:avLst/>
          </a:prstGeom>
          <a:solidFill>
            <a:srgbClr val="0077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1368000" rIns="1368000" rtlCol="0" anchor="ctr" anchorCtr="0"/>
          <a:lstStyle/>
          <a:p>
            <a:pPr algn="ctr">
              <a:spcAft>
                <a:spcPts val="1200"/>
              </a:spcAft>
            </a:pPr>
            <a:r>
              <a:rPr lang="de-DE" sz="2000" b="1" dirty="0" smtClean="0">
                <a:solidFill>
                  <a:schemeClr val="bg1"/>
                </a:solidFill>
              </a:rPr>
              <a:t>Konkretisierung</a:t>
            </a:r>
            <a:endParaRPr lang="de-DE" sz="1600" b="1" dirty="0" smtClean="0">
              <a:solidFill>
                <a:schemeClr val="bg1"/>
              </a:solidFill>
            </a:endParaRPr>
          </a:p>
          <a:p>
            <a:pPr marL="285750" indent="-285750">
              <a:buSzPct val="125000"/>
              <a:buFont typeface="Wingdings" panose="05000000000000000000" pitchFamily="2" charset="2"/>
              <a:buChar char="§"/>
            </a:pPr>
            <a:r>
              <a:rPr lang="de-DE" sz="1400" b="1" dirty="0" smtClean="0">
                <a:solidFill>
                  <a:schemeClr val="bg1"/>
                </a:solidFill>
              </a:rPr>
              <a:t>Projektplanung</a:t>
            </a:r>
          </a:p>
          <a:p>
            <a:pPr marL="285750" indent="-285750">
              <a:buSzPct val="125000"/>
              <a:buFont typeface="Wingdings" panose="05000000000000000000" pitchFamily="2" charset="2"/>
              <a:buChar char="§"/>
            </a:pPr>
            <a:r>
              <a:rPr lang="de-DE" sz="1400" b="1" dirty="0" smtClean="0">
                <a:solidFill>
                  <a:schemeClr val="bg1"/>
                </a:solidFill>
              </a:rPr>
              <a:t>Fein-Konzept</a:t>
            </a:r>
            <a:endParaRPr lang="de-DE" sz="1400" b="1" dirty="0">
              <a:solidFill>
                <a:schemeClr val="bg1"/>
              </a:solidFill>
            </a:endParaRPr>
          </a:p>
          <a:p>
            <a:pPr marL="285750" indent="-285750">
              <a:buSzPct val="125000"/>
              <a:buFont typeface="Wingdings" panose="05000000000000000000" pitchFamily="2" charset="2"/>
              <a:buChar char="§"/>
            </a:pPr>
            <a:r>
              <a:rPr lang="de-DE" sz="1400" b="1" dirty="0" smtClean="0">
                <a:solidFill>
                  <a:schemeClr val="bg1"/>
                </a:solidFill>
              </a:rPr>
              <a:t>„Proof-</a:t>
            </a:r>
            <a:r>
              <a:rPr lang="de-DE" sz="1400" b="1" dirty="0" err="1" smtClean="0">
                <a:solidFill>
                  <a:schemeClr val="bg1"/>
                </a:solidFill>
              </a:rPr>
              <a:t>of</a:t>
            </a:r>
            <a:r>
              <a:rPr lang="de-DE" sz="1400" b="1" dirty="0" smtClean="0">
                <a:solidFill>
                  <a:schemeClr val="bg1"/>
                </a:solidFill>
              </a:rPr>
              <a:t>-</a:t>
            </a:r>
            <a:r>
              <a:rPr lang="de-DE" sz="1400" b="1" dirty="0" err="1" smtClean="0">
                <a:solidFill>
                  <a:schemeClr val="bg1"/>
                </a:solidFill>
              </a:rPr>
              <a:t>Concept</a:t>
            </a:r>
            <a:r>
              <a:rPr lang="de-DE" sz="1400" b="1" dirty="0" smtClean="0">
                <a:solidFill>
                  <a:schemeClr val="bg1"/>
                </a:solidFill>
              </a:rPr>
              <a:t>“</a:t>
            </a:r>
            <a:endParaRPr lang="de-DE" sz="1400" b="1" dirty="0">
              <a:solidFill>
                <a:schemeClr val="bg1"/>
              </a:solidFill>
            </a:endParaRPr>
          </a:p>
          <a:p>
            <a:pPr marL="285750" indent="-285750">
              <a:buSzPct val="125000"/>
              <a:buFont typeface="Wingdings" panose="05000000000000000000" pitchFamily="2" charset="2"/>
              <a:buChar char="§"/>
            </a:pPr>
            <a:r>
              <a:rPr lang="de-DE" sz="1400" b="1" dirty="0">
                <a:solidFill>
                  <a:schemeClr val="bg1"/>
                </a:solidFill>
              </a:rPr>
              <a:t>Implementierungsplanung</a:t>
            </a:r>
          </a:p>
        </p:txBody>
      </p:sp>
      <p:sp>
        <p:nvSpPr>
          <p:cNvPr id="42" name="Pfeil nach rechts 41"/>
          <p:cNvSpPr/>
          <p:nvPr/>
        </p:nvSpPr>
        <p:spPr>
          <a:xfrm rot="5400000">
            <a:off x="5835496" y="1780520"/>
            <a:ext cx="2088232" cy="1577451"/>
          </a:xfrm>
          <a:prstGeom prst="rightArrow">
            <a:avLst>
              <a:gd name="adj1" fmla="val 75424"/>
              <a:gd name="adj2" fmla="val 27627"/>
            </a:avLst>
          </a:prstGeom>
          <a:solidFill>
            <a:srgbClr val="9BB6D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0"/>
          <a:lstStyle/>
          <a:p>
            <a:pPr algn="ctr"/>
            <a:endParaRPr lang="de-DE" sz="1400" b="1" dirty="0"/>
          </a:p>
        </p:txBody>
      </p:sp>
      <p:sp>
        <p:nvSpPr>
          <p:cNvPr id="43" name="Pfeil nach rechts 42"/>
          <p:cNvSpPr/>
          <p:nvPr/>
        </p:nvSpPr>
        <p:spPr>
          <a:xfrm rot="5400000">
            <a:off x="5838830" y="4074721"/>
            <a:ext cx="2068124" cy="1577451"/>
          </a:xfrm>
          <a:prstGeom prst="rightArrow">
            <a:avLst>
              <a:gd name="adj1" fmla="val 75424"/>
              <a:gd name="adj2" fmla="val 27627"/>
            </a:avLst>
          </a:prstGeom>
          <a:solidFill>
            <a:srgbClr val="0077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0"/>
          <a:lstStyle/>
          <a:p>
            <a:pPr algn="ctr"/>
            <a:endParaRPr lang="de-DE" sz="1400" b="1" dirty="0"/>
          </a:p>
        </p:txBody>
      </p:sp>
      <p:sp>
        <p:nvSpPr>
          <p:cNvPr id="44" name="Rechteck 43"/>
          <p:cNvSpPr/>
          <p:nvPr/>
        </p:nvSpPr>
        <p:spPr>
          <a:xfrm>
            <a:off x="6587852" y="1525130"/>
            <a:ext cx="576436" cy="1892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90000" tIns="36000" bIns="36000" rtlCol="0" anchor="ctr" anchorCtr="0"/>
          <a:lstStyle/>
          <a:p>
            <a:pPr algn="ctr"/>
            <a:r>
              <a:rPr lang="de-DE" sz="1400" b="1" dirty="0" smtClean="0">
                <a:solidFill>
                  <a:schemeClr val="bg1"/>
                </a:solidFill>
              </a:rPr>
              <a:t>2 Wochen</a:t>
            </a:r>
          </a:p>
        </p:txBody>
      </p:sp>
      <p:sp>
        <p:nvSpPr>
          <p:cNvPr id="45" name="Rechteck 44"/>
          <p:cNvSpPr/>
          <p:nvPr/>
        </p:nvSpPr>
        <p:spPr>
          <a:xfrm>
            <a:off x="6588224" y="3830293"/>
            <a:ext cx="576436" cy="1871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36000" bIns="36000" rtlCol="0" anchor="ctr" anchorCtr="0"/>
          <a:lstStyle/>
          <a:p>
            <a:pPr algn="ctr"/>
            <a:r>
              <a:rPr lang="de-DE" sz="1400" b="1" dirty="0" smtClean="0">
                <a:solidFill>
                  <a:schemeClr val="bg1"/>
                </a:solidFill>
              </a:rPr>
              <a:t>3-5 Monate</a:t>
            </a:r>
          </a:p>
        </p:txBody>
      </p:sp>
      <p:sp>
        <p:nvSpPr>
          <p:cNvPr id="46" name="Rechteck 45"/>
          <p:cNvSpPr/>
          <p:nvPr/>
        </p:nvSpPr>
        <p:spPr>
          <a:xfrm rot="5400000">
            <a:off x="3909869" y="2813938"/>
            <a:ext cx="453068" cy="7050431"/>
          </a:xfrm>
          <a:prstGeom prst="rect">
            <a:avLst/>
          </a:pr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nchorCtr="0"/>
          <a:lstStyle/>
          <a:p>
            <a:pPr algn="ctr"/>
            <a:r>
              <a:rPr lang="de-DE" sz="1400" b="1" dirty="0"/>
              <a:t>Implementierung / Realisierungsphase – Unterstützung auf Anfrage</a:t>
            </a:r>
          </a:p>
        </p:txBody>
      </p:sp>
      <p:sp>
        <p:nvSpPr>
          <p:cNvPr id="47" name="Rechteck 46"/>
          <p:cNvSpPr/>
          <p:nvPr/>
        </p:nvSpPr>
        <p:spPr>
          <a:xfrm rot="16200000">
            <a:off x="-278941" y="4718969"/>
            <a:ext cx="2069035" cy="288034"/>
          </a:xfrm>
          <a:prstGeom prst="rect">
            <a:avLst/>
          </a:prstGeom>
          <a:solidFill>
            <a:srgbClr val="005A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de-DE" sz="1200" i="1" dirty="0" smtClean="0">
                <a:solidFill>
                  <a:schemeClr val="bg1">
                    <a:lumMod val="65000"/>
                  </a:schemeClr>
                </a:solidFill>
              </a:rPr>
              <a:t>optional</a:t>
            </a:r>
          </a:p>
        </p:txBody>
      </p:sp>
      <p:sp>
        <p:nvSpPr>
          <p:cNvPr id="48" name="Rechteck 47"/>
          <p:cNvSpPr/>
          <p:nvPr/>
        </p:nvSpPr>
        <p:spPr>
          <a:xfrm rot="5400000">
            <a:off x="4689610" y="4718970"/>
            <a:ext cx="2069035" cy="288034"/>
          </a:xfrm>
          <a:prstGeom prst="rect">
            <a:avLst/>
          </a:prstGeom>
          <a:solidFill>
            <a:srgbClr val="005A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de-DE" sz="1200" i="1" dirty="0" smtClean="0">
                <a:solidFill>
                  <a:schemeClr val="bg1">
                    <a:lumMod val="65000"/>
                  </a:schemeClr>
                </a:solidFill>
              </a:rPr>
              <a:t>optional</a:t>
            </a:r>
          </a:p>
        </p:txBody>
      </p:sp>
      <p:sp>
        <p:nvSpPr>
          <p:cNvPr id="49" name="Rechteck 48"/>
          <p:cNvSpPr/>
          <p:nvPr/>
        </p:nvSpPr>
        <p:spPr>
          <a:xfrm rot="16200000">
            <a:off x="529043" y="6195137"/>
            <a:ext cx="453071" cy="2880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de-DE" sz="1200" i="1" dirty="0" smtClean="0">
                <a:solidFill>
                  <a:schemeClr val="bg1">
                    <a:lumMod val="65000"/>
                  </a:schemeClr>
                </a:solidFill>
              </a:rPr>
              <a:t>opt.</a:t>
            </a:r>
          </a:p>
        </p:txBody>
      </p:sp>
      <p:sp>
        <p:nvSpPr>
          <p:cNvPr id="50" name="Rechteck 49"/>
          <p:cNvSpPr/>
          <p:nvPr/>
        </p:nvSpPr>
        <p:spPr>
          <a:xfrm rot="5400000">
            <a:off x="7291449" y="6195138"/>
            <a:ext cx="453071" cy="2880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de-DE" sz="1200" i="1" dirty="0" smtClean="0">
                <a:solidFill>
                  <a:schemeClr val="bg1">
                    <a:lumMod val="65000"/>
                  </a:schemeClr>
                </a:solidFill>
              </a:rPr>
              <a:t>opt.</a:t>
            </a:r>
          </a:p>
        </p:txBody>
      </p:sp>
    </p:spTree>
    <p:extLst>
      <p:ext uri="{BB962C8B-B14F-4D97-AF65-F5344CB8AC3E}">
        <p14:creationId xmlns:p14="http://schemas.microsoft.com/office/powerpoint/2010/main" val="30882434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3"/>
          <p:cNvSpPr>
            <a:spLocks noGrp="1" noChangeArrowheads="1"/>
          </p:cNvSpPr>
          <p:nvPr>
            <p:ph type="body" idx="4294967295"/>
          </p:nvPr>
        </p:nvSpPr>
        <p:spPr>
          <a:xfrm>
            <a:off x="611560" y="1772816"/>
            <a:ext cx="7777163" cy="4752528"/>
          </a:xfrm>
          <a:prstGeom prst="rect">
            <a:avLst/>
          </a:prstGeom>
        </p:spPr>
        <p:txBody>
          <a:bodyPr/>
          <a:lstStyle/>
          <a:p>
            <a:pPr marL="0" indent="0">
              <a:lnSpc>
                <a:spcPct val="90000"/>
              </a:lnSpc>
              <a:buFontTx/>
              <a:buNone/>
            </a:pPr>
            <a:r>
              <a:rPr lang="de-DE" altLang="de-DE" sz="1400" b="1" dirty="0">
                <a:latin typeface="Arial" panose="020B0604020202020204" pitchFamily="34" charset="0"/>
                <a:cs typeface="Arial" panose="020B0604020202020204" pitchFamily="34" charset="0"/>
              </a:rPr>
              <a:t>Key Facts </a:t>
            </a:r>
            <a:r>
              <a:rPr lang="de-DE" altLang="de-DE" sz="1400" b="1" dirty="0" smtClean="0">
                <a:latin typeface="Arial" panose="020B0604020202020204" pitchFamily="34" charset="0"/>
                <a:cs typeface="Arial" panose="020B0604020202020204" pitchFamily="34" charset="0"/>
              </a:rPr>
              <a:t>Projektwoche</a:t>
            </a:r>
          </a:p>
          <a:p>
            <a:pPr>
              <a:spcBef>
                <a:spcPts val="2400"/>
              </a:spcBef>
              <a:buClr>
                <a:srgbClr val="9BB6DD"/>
              </a:buClr>
              <a:buSzPct val="100000"/>
              <a:buFont typeface="Wingdings" panose="05000000000000000000" pitchFamily="2" charset="2"/>
              <a:buChar char=""/>
            </a:pPr>
            <a:r>
              <a:rPr lang="de-DE" altLang="de-DE" sz="1400" b="1" dirty="0" smtClean="0">
                <a:latin typeface="Arial" panose="020B0604020202020204" pitchFamily="34" charset="0"/>
                <a:cs typeface="Arial" panose="020B0604020202020204" pitchFamily="34" charset="0"/>
              </a:rPr>
              <a:t>Lösung </a:t>
            </a:r>
            <a:r>
              <a:rPr lang="de-DE" altLang="de-DE" sz="1400" b="1" dirty="0">
                <a:latin typeface="Arial" panose="020B0604020202020204" pitchFamily="34" charset="0"/>
                <a:cs typeface="Arial" panose="020B0604020202020204" pitchFamily="34" charset="0"/>
              </a:rPr>
              <a:t>einer konkreten Problemstellung</a:t>
            </a:r>
          </a:p>
          <a:p>
            <a:pPr>
              <a:spcBef>
                <a:spcPts val="1800"/>
              </a:spcBef>
              <a:buClr>
                <a:srgbClr val="9BB6DD"/>
              </a:buClr>
              <a:buSzPct val="100000"/>
              <a:buFont typeface="Wingdings" panose="05000000000000000000" pitchFamily="2" charset="2"/>
              <a:buChar char=""/>
            </a:pPr>
            <a:r>
              <a:rPr lang="de-DE" altLang="de-DE" sz="1400" b="1" dirty="0">
                <a:latin typeface="Arial" panose="020B0604020202020204" pitchFamily="34" charset="0"/>
                <a:cs typeface="Arial" panose="020B0604020202020204" pitchFamily="34" charset="0"/>
              </a:rPr>
              <a:t>Viertägige Bearbeitungszeit</a:t>
            </a:r>
          </a:p>
          <a:p>
            <a:pPr>
              <a:spcBef>
                <a:spcPts val="1800"/>
              </a:spcBef>
              <a:buClr>
                <a:srgbClr val="9BB6DD"/>
              </a:buClr>
              <a:buSzPct val="100000"/>
              <a:buFont typeface="Wingdings" panose="05000000000000000000" pitchFamily="2" charset="2"/>
              <a:buChar char=""/>
            </a:pPr>
            <a:r>
              <a:rPr lang="de-DE" altLang="de-DE" sz="1400" b="1" dirty="0">
                <a:latin typeface="Arial" panose="020B0604020202020204" pitchFamily="34" charset="0"/>
                <a:cs typeface="Arial" panose="020B0604020202020204" pitchFamily="34" charset="0"/>
              </a:rPr>
              <a:t>Interdisziplinäre Teamzusammensetzung</a:t>
            </a:r>
          </a:p>
          <a:p>
            <a:pPr>
              <a:spcBef>
                <a:spcPts val="1800"/>
              </a:spcBef>
              <a:buClr>
                <a:srgbClr val="9BB6DD"/>
              </a:buClr>
              <a:buSzPct val="100000"/>
              <a:buFont typeface="Wingdings" panose="05000000000000000000" pitchFamily="2" charset="2"/>
              <a:buChar char=""/>
            </a:pPr>
            <a:r>
              <a:rPr lang="de-DE" altLang="de-DE" sz="1400" b="1" dirty="0">
                <a:latin typeface="Arial" panose="020B0604020202020204" pitchFamily="34" charset="0"/>
                <a:cs typeface="Arial" panose="020B0604020202020204" pitchFamily="34" charset="0"/>
              </a:rPr>
              <a:t>6 bis 12 Studenten aus den Bereichen MB, WING, BWL, </a:t>
            </a:r>
            <a:r>
              <a:rPr lang="de-DE" altLang="de-DE" sz="1400" b="1" dirty="0" smtClean="0">
                <a:latin typeface="Arial" panose="020B0604020202020204" pitchFamily="34" charset="0"/>
                <a:cs typeface="Arial" panose="020B0604020202020204" pitchFamily="34" charset="0"/>
              </a:rPr>
              <a:t>Logistik</a:t>
            </a:r>
            <a:endParaRPr lang="de-DE" altLang="de-DE" sz="1400" b="1" dirty="0">
              <a:latin typeface="Arial" panose="020B0604020202020204" pitchFamily="34" charset="0"/>
              <a:cs typeface="Arial" panose="020B0604020202020204" pitchFamily="34" charset="0"/>
            </a:endParaRPr>
          </a:p>
        </p:txBody>
      </p:sp>
      <p:sp>
        <p:nvSpPr>
          <p:cNvPr id="5" name="Textplatzhalter 4"/>
          <p:cNvSpPr>
            <a:spLocks noGrp="1"/>
          </p:cNvSpPr>
          <p:nvPr>
            <p:ph type="body" sz="quarter" idx="13"/>
          </p:nvPr>
        </p:nvSpPr>
        <p:spPr/>
        <p:txBody>
          <a:bodyPr/>
          <a:lstStyle/>
          <a:p>
            <a:r>
              <a:rPr lang="de-DE" sz="1600" dirty="0"/>
              <a:t>Interdisziplinär besetzte Teams aus motivierten Studenten führen </a:t>
            </a:r>
            <a:br>
              <a:rPr lang="de-DE" sz="1600" dirty="0"/>
            </a:br>
            <a:r>
              <a:rPr lang="de-DE" sz="1600" dirty="0"/>
              <a:t>zu sehr guten, ungewöhnlichen Ergebnissen innerhalb kürzester </a:t>
            </a:r>
            <a:r>
              <a:rPr lang="de-DE" sz="1600" dirty="0" smtClean="0"/>
              <a:t>Zeit.</a:t>
            </a:r>
            <a:endParaRPr lang="de-DE" sz="1600" dirty="0"/>
          </a:p>
        </p:txBody>
      </p:sp>
      <p:grpSp>
        <p:nvGrpSpPr>
          <p:cNvPr id="2" name="Gruppieren 1"/>
          <p:cNvGrpSpPr/>
          <p:nvPr/>
        </p:nvGrpSpPr>
        <p:grpSpPr>
          <a:xfrm>
            <a:off x="611189" y="4391967"/>
            <a:ext cx="7891931" cy="1181884"/>
            <a:chOff x="611188" y="4391967"/>
            <a:chExt cx="9164653" cy="1181884"/>
          </a:xfrm>
        </p:grpSpPr>
        <p:grpSp>
          <p:nvGrpSpPr>
            <p:cNvPr id="14" name="Gruppieren 13"/>
            <p:cNvGrpSpPr/>
            <p:nvPr/>
          </p:nvGrpSpPr>
          <p:grpSpPr>
            <a:xfrm>
              <a:off x="611188" y="4391967"/>
              <a:ext cx="9105069" cy="874840"/>
              <a:chOff x="124289" y="4221088"/>
              <a:chExt cx="9889389" cy="874840"/>
            </a:xfrm>
          </p:grpSpPr>
          <p:sp>
            <p:nvSpPr>
              <p:cNvPr id="15" name="Freihandform 14"/>
              <p:cNvSpPr/>
              <p:nvPr/>
            </p:nvSpPr>
            <p:spPr>
              <a:xfrm>
                <a:off x="1534029" y="4221089"/>
                <a:ext cx="1735161" cy="870346"/>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5867" h="870346">
                    <a:moveTo>
                      <a:pt x="0" y="0"/>
                    </a:moveTo>
                    <a:lnTo>
                      <a:pt x="1740694" y="0"/>
                    </a:lnTo>
                    <a:lnTo>
                      <a:pt x="2175867" y="435173"/>
                    </a:lnTo>
                    <a:lnTo>
                      <a:pt x="1740694" y="870346"/>
                    </a:lnTo>
                    <a:lnTo>
                      <a:pt x="0" y="870346"/>
                    </a:lnTo>
                    <a:lnTo>
                      <a:pt x="435173" y="435173"/>
                    </a:lnTo>
                    <a:lnTo>
                      <a:pt x="0" y="0"/>
                    </a:lnTo>
                    <a:close/>
                  </a:path>
                </a:pathLst>
              </a:custGeom>
              <a:solidFill>
                <a:schemeClr val="tx2">
                  <a:lumMod val="60000"/>
                  <a:lumOff val="4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9191" tIns="48006" rIns="483179" bIns="48006" numCol="1" spcCol="1270" anchor="ctr" anchorCtr="0">
                <a:noAutofit/>
              </a:bodyPr>
              <a:lstStyle/>
              <a:p>
                <a:pPr lvl="0" algn="ctr" defTabSz="1600200">
                  <a:lnSpc>
                    <a:spcPct val="90000"/>
                  </a:lnSpc>
                  <a:spcBef>
                    <a:spcPct val="0"/>
                  </a:spcBef>
                  <a:spcAft>
                    <a:spcPct val="35000"/>
                  </a:spcAft>
                </a:pPr>
                <a:endParaRPr lang="de-DE" sz="1400" kern="1200" dirty="0">
                  <a:latin typeface="Arial" panose="020B0604020202020204" pitchFamily="34" charset="0"/>
                  <a:cs typeface="Arial" panose="020B0604020202020204" pitchFamily="34" charset="0"/>
                </a:endParaRPr>
              </a:p>
            </p:txBody>
          </p:sp>
          <p:sp>
            <p:nvSpPr>
              <p:cNvPr id="16" name="Freihandform 15"/>
              <p:cNvSpPr/>
              <p:nvPr/>
            </p:nvSpPr>
            <p:spPr>
              <a:xfrm>
                <a:off x="2945578" y="4221089"/>
                <a:ext cx="1735161" cy="870346"/>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5867" h="870346">
                    <a:moveTo>
                      <a:pt x="0" y="0"/>
                    </a:moveTo>
                    <a:lnTo>
                      <a:pt x="1740694" y="0"/>
                    </a:lnTo>
                    <a:lnTo>
                      <a:pt x="2175867" y="435173"/>
                    </a:lnTo>
                    <a:lnTo>
                      <a:pt x="1740694" y="870346"/>
                    </a:lnTo>
                    <a:lnTo>
                      <a:pt x="0" y="870346"/>
                    </a:lnTo>
                    <a:lnTo>
                      <a:pt x="435173" y="435173"/>
                    </a:lnTo>
                    <a:lnTo>
                      <a:pt x="0" y="0"/>
                    </a:lnTo>
                    <a:close/>
                  </a:path>
                </a:pathLst>
              </a:custGeom>
              <a:solidFill>
                <a:schemeClr val="tx2">
                  <a:lumMod val="60000"/>
                  <a:lumOff val="4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9191" tIns="48006" rIns="483179" bIns="48006" numCol="1" spcCol="1270" anchor="ctr" anchorCtr="0">
                <a:noAutofit/>
              </a:bodyPr>
              <a:lstStyle/>
              <a:p>
                <a:pPr lvl="0" algn="ctr" defTabSz="1600200">
                  <a:lnSpc>
                    <a:spcPct val="90000"/>
                  </a:lnSpc>
                  <a:spcBef>
                    <a:spcPct val="0"/>
                  </a:spcBef>
                  <a:spcAft>
                    <a:spcPct val="35000"/>
                  </a:spcAft>
                </a:pPr>
                <a:endParaRPr lang="de-DE" sz="1400" kern="1200">
                  <a:latin typeface="Arial" panose="020B0604020202020204" pitchFamily="34" charset="0"/>
                  <a:cs typeface="Arial" panose="020B0604020202020204" pitchFamily="34" charset="0"/>
                </a:endParaRPr>
              </a:p>
            </p:txBody>
          </p:sp>
          <p:sp>
            <p:nvSpPr>
              <p:cNvPr id="17" name="Freihandform 16"/>
              <p:cNvSpPr/>
              <p:nvPr/>
            </p:nvSpPr>
            <p:spPr>
              <a:xfrm>
                <a:off x="4357127" y="4221089"/>
                <a:ext cx="1735161" cy="870346"/>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5867" h="870346">
                    <a:moveTo>
                      <a:pt x="0" y="0"/>
                    </a:moveTo>
                    <a:lnTo>
                      <a:pt x="1740694" y="0"/>
                    </a:lnTo>
                    <a:lnTo>
                      <a:pt x="2175867" y="435173"/>
                    </a:lnTo>
                    <a:lnTo>
                      <a:pt x="1740694" y="870346"/>
                    </a:lnTo>
                    <a:lnTo>
                      <a:pt x="0" y="870346"/>
                    </a:lnTo>
                    <a:lnTo>
                      <a:pt x="435173" y="435173"/>
                    </a:lnTo>
                    <a:lnTo>
                      <a:pt x="0" y="0"/>
                    </a:lnTo>
                    <a:close/>
                  </a:path>
                </a:pathLst>
              </a:custGeom>
              <a:solidFill>
                <a:schemeClr val="tx2">
                  <a:lumMod val="60000"/>
                  <a:lumOff val="4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9191" tIns="48006" rIns="483179" bIns="48006" numCol="1" spcCol="1270" anchor="ctr" anchorCtr="0">
                <a:noAutofit/>
              </a:bodyPr>
              <a:lstStyle/>
              <a:p>
                <a:pPr lvl="0" algn="ctr" defTabSz="1600200">
                  <a:lnSpc>
                    <a:spcPct val="90000"/>
                  </a:lnSpc>
                  <a:spcBef>
                    <a:spcPct val="0"/>
                  </a:spcBef>
                  <a:spcAft>
                    <a:spcPct val="35000"/>
                  </a:spcAft>
                </a:pPr>
                <a:endParaRPr lang="de-DE" sz="1400" kern="1200">
                  <a:latin typeface="Arial" panose="020B0604020202020204" pitchFamily="34" charset="0"/>
                  <a:cs typeface="Arial" panose="020B0604020202020204" pitchFamily="34" charset="0"/>
                </a:endParaRPr>
              </a:p>
            </p:txBody>
          </p:sp>
          <p:sp>
            <p:nvSpPr>
              <p:cNvPr id="18" name="Freihandform 17"/>
              <p:cNvSpPr/>
              <p:nvPr/>
            </p:nvSpPr>
            <p:spPr>
              <a:xfrm>
                <a:off x="5768677" y="4221088"/>
                <a:ext cx="1735161" cy="870346"/>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5867" h="870346">
                    <a:moveTo>
                      <a:pt x="0" y="0"/>
                    </a:moveTo>
                    <a:lnTo>
                      <a:pt x="1740694" y="0"/>
                    </a:lnTo>
                    <a:lnTo>
                      <a:pt x="2175867" y="435173"/>
                    </a:lnTo>
                    <a:lnTo>
                      <a:pt x="1740694" y="870346"/>
                    </a:lnTo>
                    <a:lnTo>
                      <a:pt x="0" y="870346"/>
                    </a:lnTo>
                    <a:lnTo>
                      <a:pt x="435173" y="435173"/>
                    </a:lnTo>
                    <a:lnTo>
                      <a:pt x="0" y="0"/>
                    </a:lnTo>
                    <a:close/>
                  </a:path>
                </a:pathLst>
              </a:custGeom>
              <a:solidFill>
                <a:schemeClr val="tx2">
                  <a:lumMod val="60000"/>
                  <a:lumOff val="4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9191" tIns="48006" rIns="483179" bIns="48006" numCol="1" spcCol="1270" anchor="ctr" anchorCtr="0">
                <a:noAutofit/>
              </a:bodyPr>
              <a:lstStyle/>
              <a:p>
                <a:pPr lvl="0" algn="ctr" defTabSz="1600200">
                  <a:lnSpc>
                    <a:spcPct val="90000"/>
                  </a:lnSpc>
                  <a:spcBef>
                    <a:spcPct val="0"/>
                  </a:spcBef>
                  <a:spcAft>
                    <a:spcPct val="35000"/>
                  </a:spcAft>
                </a:pPr>
                <a:endParaRPr lang="de-DE" sz="1400" kern="1200">
                  <a:latin typeface="Arial" panose="020B0604020202020204" pitchFamily="34" charset="0"/>
                  <a:cs typeface="Arial" panose="020B0604020202020204" pitchFamily="34" charset="0"/>
                </a:endParaRPr>
              </a:p>
            </p:txBody>
          </p:sp>
          <p:sp>
            <p:nvSpPr>
              <p:cNvPr id="20" name="Freihandform 19"/>
              <p:cNvSpPr/>
              <p:nvPr/>
            </p:nvSpPr>
            <p:spPr>
              <a:xfrm>
                <a:off x="124289" y="4225582"/>
                <a:ext cx="1735161" cy="870346"/>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0 w 2175867"/>
                  <a:gd name="connsiteY5"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5867" h="870346">
                    <a:moveTo>
                      <a:pt x="0" y="0"/>
                    </a:moveTo>
                    <a:lnTo>
                      <a:pt x="1740694" y="0"/>
                    </a:lnTo>
                    <a:lnTo>
                      <a:pt x="2175867" y="435173"/>
                    </a:lnTo>
                    <a:lnTo>
                      <a:pt x="1740694" y="870346"/>
                    </a:lnTo>
                    <a:lnTo>
                      <a:pt x="0" y="870346"/>
                    </a:lnTo>
                    <a:lnTo>
                      <a:pt x="0" y="0"/>
                    </a:lnTo>
                    <a:close/>
                  </a:path>
                </a:pathLst>
              </a:custGeom>
              <a:solidFill>
                <a:srgbClr val="9BB6DD"/>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9191" tIns="48006" rIns="483179" bIns="48006" numCol="1" spcCol="1270" anchor="ctr" anchorCtr="0">
                <a:noAutofit/>
              </a:bodyPr>
              <a:lstStyle/>
              <a:p>
                <a:pPr lvl="0" algn="ctr" defTabSz="1600200">
                  <a:lnSpc>
                    <a:spcPct val="90000"/>
                  </a:lnSpc>
                  <a:spcBef>
                    <a:spcPct val="0"/>
                  </a:spcBef>
                  <a:spcAft>
                    <a:spcPct val="35000"/>
                  </a:spcAft>
                </a:pPr>
                <a:endParaRPr lang="de-DE" sz="1400" kern="1200" dirty="0">
                  <a:latin typeface="Arial" panose="020B0604020202020204" pitchFamily="34" charset="0"/>
                  <a:cs typeface="Arial" panose="020B0604020202020204" pitchFamily="34" charset="0"/>
                </a:endParaRPr>
              </a:p>
            </p:txBody>
          </p:sp>
          <p:sp>
            <p:nvSpPr>
              <p:cNvPr id="39" name="Freihandform 38"/>
              <p:cNvSpPr/>
              <p:nvPr/>
            </p:nvSpPr>
            <p:spPr>
              <a:xfrm>
                <a:off x="8609611" y="4221088"/>
                <a:ext cx="1404067" cy="870346"/>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 name="connsiteX0" fmla="*/ 0 w 1740694"/>
                  <a:gd name="connsiteY0" fmla="*/ 0 h 870346"/>
                  <a:gd name="connsiteX1" fmla="*/ 1740694 w 1740694"/>
                  <a:gd name="connsiteY1" fmla="*/ 0 h 870346"/>
                  <a:gd name="connsiteX2" fmla="*/ 1740694 w 1740694"/>
                  <a:gd name="connsiteY2" fmla="*/ 870346 h 870346"/>
                  <a:gd name="connsiteX3" fmla="*/ 0 w 1740694"/>
                  <a:gd name="connsiteY3" fmla="*/ 870346 h 870346"/>
                  <a:gd name="connsiteX4" fmla="*/ 435173 w 1740694"/>
                  <a:gd name="connsiteY4" fmla="*/ 435173 h 870346"/>
                  <a:gd name="connsiteX5" fmla="*/ 0 w 1740694"/>
                  <a:gd name="connsiteY5"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0694" h="870346">
                    <a:moveTo>
                      <a:pt x="0" y="0"/>
                    </a:moveTo>
                    <a:lnTo>
                      <a:pt x="1740694" y="0"/>
                    </a:lnTo>
                    <a:lnTo>
                      <a:pt x="1740694" y="870346"/>
                    </a:lnTo>
                    <a:lnTo>
                      <a:pt x="0" y="870346"/>
                    </a:lnTo>
                    <a:lnTo>
                      <a:pt x="435173" y="435173"/>
                    </a:lnTo>
                    <a:lnTo>
                      <a:pt x="0" y="0"/>
                    </a:lnTo>
                    <a:close/>
                  </a:path>
                </a:pathLst>
              </a:custGeom>
              <a:solidFill>
                <a:srgbClr val="9BB6DD"/>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9191" tIns="48006" rIns="483179" bIns="48006" numCol="1" spcCol="1270" anchor="ctr" anchorCtr="0">
                <a:noAutofit/>
              </a:bodyPr>
              <a:lstStyle/>
              <a:p>
                <a:pPr lvl="0" algn="ctr" defTabSz="1600200">
                  <a:lnSpc>
                    <a:spcPct val="90000"/>
                  </a:lnSpc>
                  <a:spcBef>
                    <a:spcPct val="0"/>
                  </a:spcBef>
                  <a:spcAft>
                    <a:spcPct val="35000"/>
                  </a:spcAft>
                </a:pPr>
                <a:endParaRPr lang="de-DE" sz="1400" kern="1200">
                  <a:latin typeface="Arial" panose="020B0604020202020204" pitchFamily="34" charset="0"/>
                  <a:cs typeface="Arial" panose="020B0604020202020204" pitchFamily="34" charset="0"/>
                </a:endParaRPr>
              </a:p>
            </p:txBody>
          </p:sp>
          <p:sp>
            <p:nvSpPr>
              <p:cNvPr id="42" name="Freihandform 41"/>
              <p:cNvSpPr/>
              <p:nvPr/>
            </p:nvSpPr>
            <p:spPr>
              <a:xfrm>
                <a:off x="7191465" y="4221088"/>
                <a:ext cx="1735161" cy="870346"/>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5867" h="870346">
                    <a:moveTo>
                      <a:pt x="0" y="0"/>
                    </a:moveTo>
                    <a:lnTo>
                      <a:pt x="1740694" y="0"/>
                    </a:lnTo>
                    <a:lnTo>
                      <a:pt x="2175867" y="435173"/>
                    </a:lnTo>
                    <a:lnTo>
                      <a:pt x="1740694" y="870346"/>
                    </a:lnTo>
                    <a:lnTo>
                      <a:pt x="0" y="870346"/>
                    </a:lnTo>
                    <a:lnTo>
                      <a:pt x="435173" y="435173"/>
                    </a:lnTo>
                    <a:lnTo>
                      <a:pt x="0" y="0"/>
                    </a:lnTo>
                    <a:close/>
                  </a:path>
                </a:pathLst>
              </a:custGeom>
              <a:solidFill>
                <a:srgbClr val="9BB6DD"/>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9191" tIns="48006" rIns="483179" bIns="48006" numCol="1" spcCol="1270" anchor="ctr" anchorCtr="0">
                <a:noAutofit/>
              </a:bodyPr>
              <a:lstStyle/>
              <a:p>
                <a:pPr algn="ctr" defTabSz="1600200">
                  <a:lnSpc>
                    <a:spcPct val="90000"/>
                  </a:lnSpc>
                  <a:spcBef>
                    <a:spcPct val="0"/>
                  </a:spcBef>
                  <a:spcAft>
                    <a:spcPct val="35000"/>
                  </a:spcAft>
                </a:pPr>
                <a:endParaRPr lang="de-DE" sz="1400">
                  <a:latin typeface="Arial" panose="020B0604020202020204" pitchFamily="34" charset="0"/>
                  <a:cs typeface="Arial" panose="020B0604020202020204" pitchFamily="34" charset="0"/>
                </a:endParaRPr>
              </a:p>
            </p:txBody>
          </p:sp>
        </p:grpSp>
        <p:sp>
          <p:nvSpPr>
            <p:cNvPr id="21" name="Textfeld 20"/>
            <p:cNvSpPr txBox="1"/>
            <p:nvPr/>
          </p:nvSpPr>
          <p:spPr>
            <a:xfrm>
              <a:off x="2116790" y="4650766"/>
              <a:ext cx="1360807" cy="323165"/>
            </a:xfrm>
            <a:prstGeom prst="rect">
              <a:avLst/>
            </a:prstGeom>
            <a:noFill/>
          </p:spPr>
          <p:txBody>
            <a:bodyPr wrap="square" lIns="0" tIns="0" rIns="0" bIns="0" rtlCol="0">
              <a:spAutoFit/>
            </a:bodyPr>
            <a:lstStyle/>
            <a:p>
              <a:pPr algn="ctr"/>
              <a:r>
                <a:rPr lang="de-DE" sz="1050" b="1" dirty="0" smtClean="0">
                  <a:latin typeface="Arial" panose="020B0604020202020204" pitchFamily="34" charset="0"/>
                  <a:cs typeface="Arial" panose="020B0604020202020204" pitchFamily="34" charset="0"/>
                </a:rPr>
                <a:t>Durchführung</a:t>
              </a:r>
            </a:p>
            <a:p>
              <a:pPr algn="ctr"/>
              <a:r>
                <a:rPr lang="de-DE" sz="1050" b="1" dirty="0" smtClean="0">
                  <a:latin typeface="Arial" panose="020B0604020202020204" pitchFamily="34" charset="0"/>
                  <a:cs typeface="Arial" panose="020B0604020202020204" pitchFamily="34" charset="0"/>
                </a:rPr>
                <a:t>Ist-Analyse</a:t>
              </a:r>
              <a:endParaRPr lang="de-DE" sz="1050" b="1" dirty="0">
                <a:latin typeface="Arial" panose="020B0604020202020204" pitchFamily="34" charset="0"/>
                <a:cs typeface="Arial" panose="020B0604020202020204" pitchFamily="34" charset="0"/>
              </a:endParaRPr>
            </a:p>
          </p:txBody>
        </p:sp>
        <p:sp>
          <p:nvSpPr>
            <p:cNvPr id="22" name="Textfeld 21"/>
            <p:cNvSpPr txBox="1"/>
            <p:nvPr/>
          </p:nvSpPr>
          <p:spPr>
            <a:xfrm>
              <a:off x="3531213" y="4650766"/>
              <a:ext cx="1149096" cy="323165"/>
            </a:xfrm>
            <a:prstGeom prst="rect">
              <a:avLst/>
            </a:prstGeom>
            <a:noFill/>
          </p:spPr>
          <p:txBody>
            <a:bodyPr wrap="square" lIns="0" tIns="0" rIns="0" bIns="0" rtlCol="0">
              <a:spAutoFit/>
            </a:bodyPr>
            <a:lstStyle/>
            <a:p>
              <a:pPr algn="ctr"/>
              <a:r>
                <a:rPr lang="de-DE" sz="1050" b="1" dirty="0" smtClean="0">
                  <a:latin typeface="Arial" panose="020B0604020202020204" pitchFamily="34" charset="0"/>
                  <a:cs typeface="Arial" panose="020B0604020202020204" pitchFamily="34" charset="0"/>
                </a:rPr>
                <a:t>Präsentation Ist-Analyse</a:t>
              </a:r>
              <a:endParaRPr lang="de-DE" sz="1050" b="1" dirty="0">
                <a:latin typeface="Arial" panose="020B0604020202020204" pitchFamily="34" charset="0"/>
                <a:cs typeface="Arial" panose="020B0604020202020204" pitchFamily="34" charset="0"/>
              </a:endParaRPr>
            </a:p>
          </p:txBody>
        </p:sp>
        <p:sp>
          <p:nvSpPr>
            <p:cNvPr id="23" name="Textfeld 22"/>
            <p:cNvSpPr txBox="1"/>
            <p:nvPr/>
          </p:nvSpPr>
          <p:spPr>
            <a:xfrm>
              <a:off x="4778613" y="4650766"/>
              <a:ext cx="1164472" cy="323165"/>
            </a:xfrm>
            <a:prstGeom prst="rect">
              <a:avLst/>
            </a:prstGeom>
            <a:noFill/>
          </p:spPr>
          <p:txBody>
            <a:bodyPr wrap="square" lIns="0" tIns="0" rIns="0" bIns="0" rtlCol="0">
              <a:spAutoFit/>
            </a:bodyPr>
            <a:lstStyle/>
            <a:p>
              <a:pPr algn="ctr"/>
              <a:r>
                <a:rPr lang="de-DE" sz="1050" b="1" dirty="0" smtClean="0">
                  <a:latin typeface="Arial" panose="020B0604020202020204" pitchFamily="34" charset="0"/>
                  <a:cs typeface="Arial" panose="020B0604020202020204" pitchFamily="34" charset="0"/>
                </a:rPr>
                <a:t>Erarbeitung</a:t>
              </a:r>
              <a:br>
                <a:rPr lang="de-DE" sz="1050" b="1" dirty="0" smtClean="0">
                  <a:latin typeface="Arial" panose="020B0604020202020204" pitchFamily="34" charset="0"/>
                  <a:cs typeface="Arial" panose="020B0604020202020204" pitchFamily="34" charset="0"/>
                </a:rPr>
              </a:br>
              <a:r>
                <a:rPr lang="de-DE" sz="1050" b="1" dirty="0" smtClean="0">
                  <a:latin typeface="Arial" panose="020B0604020202020204" pitchFamily="34" charset="0"/>
                  <a:cs typeface="Arial" panose="020B0604020202020204" pitchFamily="34" charset="0"/>
                </a:rPr>
                <a:t>Grob-Konzept</a:t>
              </a:r>
              <a:endParaRPr lang="de-DE" sz="1050" b="1" dirty="0">
                <a:latin typeface="Arial" panose="020B0604020202020204" pitchFamily="34" charset="0"/>
                <a:cs typeface="Arial" panose="020B0604020202020204" pitchFamily="34" charset="0"/>
              </a:endParaRPr>
            </a:p>
          </p:txBody>
        </p:sp>
        <p:sp>
          <p:nvSpPr>
            <p:cNvPr id="24" name="Richtungspfeil 23"/>
            <p:cNvSpPr/>
            <p:nvPr/>
          </p:nvSpPr>
          <p:spPr>
            <a:xfrm rot="5400000">
              <a:off x="2484719" y="4865745"/>
              <a:ext cx="137767" cy="900421"/>
            </a:xfrm>
            <a:prstGeom prst="homePlate">
              <a:avLst>
                <a:gd name="adj" fmla="val 38170"/>
              </a:avLst>
            </a:prstGeom>
            <a:solidFill>
              <a:srgbClr val="005A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sp>
          <p:nvSpPr>
            <p:cNvPr id="25" name="Richtungspfeil 24"/>
            <p:cNvSpPr/>
            <p:nvPr/>
          </p:nvSpPr>
          <p:spPr>
            <a:xfrm rot="5400000">
              <a:off x="3787352" y="4865745"/>
              <a:ext cx="137767" cy="900421"/>
            </a:xfrm>
            <a:prstGeom prst="homePlate">
              <a:avLst>
                <a:gd name="adj" fmla="val 38170"/>
              </a:avLst>
            </a:prstGeom>
            <a:solidFill>
              <a:srgbClr val="005A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sp>
          <p:nvSpPr>
            <p:cNvPr id="26" name="Richtungspfeil 25"/>
            <p:cNvSpPr/>
            <p:nvPr/>
          </p:nvSpPr>
          <p:spPr>
            <a:xfrm rot="5400000">
              <a:off x="5089985" y="4865745"/>
              <a:ext cx="137767" cy="900421"/>
            </a:xfrm>
            <a:prstGeom prst="homePlate">
              <a:avLst>
                <a:gd name="adj" fmla="val 38170"/>
              </a:avLst>
            </a:prstGeom>
            <a:solidFill>
              <a:srgbClr val="005A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sp>
          <p:nvSpPr>
            <p:cNvPr id="27" name="Textfeld 26"/>
            <p:cNvSpPr txBox="1"/>
            <p:nvPr/>
          </p:nvSpPr>
          <p:spPr>
            <a:xfrm>
              <a:off x="2122283" y="5404574"/>
              <a:ext cx="862637" cy="169277"/>
            </a:xfrm>
            <a:prstGeom prst="rect">
              <a:avLst/>
            </a:prstGeom>
            <a:noFill/>
          </p:spPr>
          <p:txBody>
            <a:bodyPr wrap="square" lIns="0" tIns="0" rIns="0" bIns="0" rtlCol="0">
              <a:spAutoFit/>
            </a:bodyPr>
            <a:lstStyle/>
            <a:p>
              <a:pPr algn="ctr"/>
              <a:r>
                <a:rPr lang="de-DE" sz="1100" b="1" dirty="0" smtClean="0">
                  <a:latin typeface="Arial" panose="020B0604020202020204" pitchFamily="34" charset="0"/>
                  <a:cs typeface="Arial" panose="020B0604020202020204" pitchFamily="34" charset="0"/>
                </a:rPr>
                <a:t>Tag 1 &amp; 2</a:t>
              </a:r>
              <a:endParaRPr lang="de-DE" sz="1100" b="1" dirty="0">
                <a:latin typeface="Arial" panose="020B0604020202020204" pitchFamily="34" charset="0"/>
                <a:cs typeface="Arial" panose="020B0604020202020204" pitchFamily="34" charset="0"/>
              </a:endParaRPr>
            </a:p>
          </p:txBody>
        </p:sp>
        <p:sp>
          <p:nvSpPr>
            <p:cNvPr id="28" name="Textfeld 27"/>
            <p:cNvSpPr txBox="1"/>
            <p:nvPr/>
          </p:nvSpPr>
          <p:spPr>
            <a:xfrm>
              <a:off x="3412820" y="5404574"/>
              <a:ext cx="886830" cy="169277"/>
            </a:xfrm>
            <a:prstGeom prst="rect">
              <a:avLst/>
            </a:prstGeom>
            <a:noFill/>
          </p:spPr>
          <p:txBody>
            <a:bodyPr wrap="square" lIns="0" tIns="0" rIns="0" bIns="0" rtlCol="0">
              <a:spAutoFit/>
            </a:bodyPr>
            <a:lstStyle/>
            <a:p>
              <a:pPr algn="ctr"/>
              <a:r>
                <a:rPr lang="de-DE" sz="1100" b="1" dirty="0" smtClean="0">
                  <a:latin typeface="Arial" panose="020B0604020202020204" pitchFamily="34" charset="0"/>
                  <a:cs typeface="Arial" panose="020B0604020202020204" pitchFamily="34" charset="0"/>
                </a:rPr>
                <a:t>Tag 2</a:t>
              </a:r>
              <a:endParaRPr lang="de-DE" sz="1100" b="1" dirty="0">
                <a:latin typeface="Arial" panose="020B0604020202020204" pitchFamily="34" charset="0"/>
                <a:cs typeface="Arial" panose="020B0604020202020204" pitchFamily="34" charset="0"/>
              </a:endParaRPr>
            </a:p>
          </p:txBody>
        </p:sp>
        <p:sp>
          <p:nvSpPr>
            <p:cNvPr id="29" name="Textfeld 28"/>
            <p:cNvSpPr txBox="1"/>
            <p:nvPr/>
          </p:nvSpPr>
          <p:spPr>
            <a:xfrm>
              <a:off x="6144635" y="4650766"/>
              <a:ext cx="1136641" cy="323165"/>
            </a:xfrm>
            <a:prstGeom prst="rect">
              <a:avLst/>
            </a:prstGeom>
            <a:noFill/>
          </p:spPr>
          <p:txBody>
            <a:bodyPr wrap="square" lIns="0" tIns="0" rIns="0" bIns="0" rtlCol="0">
              <a:spAutoFit/>
            </a:bodyPr>
            <a:lstStyle/>
            <a:p>
              <a:pPr algn="ctr"/>
              <a:r>
                <a:rPr lang="de-DE" sz="1050" b="1" dirty="0" smtClean="0">
                  <a:latin typeface="Arial" panose="020B0604020202020204" pitchFamily="34" charset="0"/>
                  <a:cs typeface="Arial" panose="020B0604020202020204" pitchFamily="34" charset="0"/>
                </a:rPr>
                <a:t>Präsentation</a:t>
              </a:r>
              <a:br>
                <a:rPr lang="de-DE" sz="1050" b="1" dirty="0" smtClean="0">
                  <a:latin typeface="Arial" panose="020B0604020202020204" pitchFamily="34" charset="0"/>
                  <a:cs typeface="Arial" panose="020B0604020202020204" pitchFamily="34" charset="0"/>
                </a:rPr>
              </a:br>
              <a:r>
                <a:rPr lang="de-DE" sz="1050" b="1" dirty="0" smtClean="0">
                  <a:latin typeface="Arial" panose="020B0604020202020204" pitchFamily="34" charset="0"/>
                  <a:cs typeface="Arial" panose="020B0604020202020204" pitchFamily="34" charset="0"/>
                </a:rPr>
                <a:t>Grob-Konzept</a:t>
              </a:r>
              <a:endParaRPr lang="de-DE" sz="1050" b="1" dirty="0">
                <a:latin typeface="Arial" panose="020B0604020202020204" pitchFamily="34" charset="0"/>
                <a:cs typeface="Arial" panose="020B0604020202020204" pitchFamily="34" charset="0"/>
              </a:endParaRPr>
            </a:p>
          </p:txBody>
        </p:sp>
        <p:sp>
          <p:nvSpPr>
            <p:cNvPr id="30" name="Richtungspfeil 29"/>
            <p:cNvSpPr/>
            <p:nvPr/>
          </p:nvSpPr>
          <p:spPr>
            <a:xfrm rot="5400000">
              <a:off x="6392617" y="4865745"/>
              <a:ext cx="137767" cy="900421"/>
            </a:xfrm>
            <a:prstGeom prst="homePlate">
              <a:avLst>
                <a:gd name="adj" fmla="val 38170"/>
              </a:avLst>
            </a:prstGeom>
            <a:solidFill>
              <a:srgbClr val="005A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sp>
          <p:nvSpPr>
            <p:cNvPr id="31" name="Textfeld 30"/>
            <p:cNvSpPr txBox="1"/>
            <p:nvPr/>
          </p:nvSpPr>
          <p:spPr>
            <a:xfrm>
              <a:off x="4715453" y="5403901"/>
              <a:ext cx="886830" cy="169277"/>
            </a:xfrm>
            <a:prstGeom prst="rect">
              <a:avLst/>
            </a:prstGeom>
            <a:noFill/>
          </p:spPr>
          <p:txBody>
            <a:bodyPr wrap="square" lIns="0" tIns="0" rIns="0" bIns="0" rtlCol="0">
              <a:spAutoFit/>
            </a:bodyPr>
            <a:lstStyle/>
            <a:p>
              <a:pPr algn="ctr"/>
              <a:r>
                <a:rPr lang="de-DE" sz="1100" b="1" dirty="0" smtClean="0">
                  <a:latin typeface="Arial" panose="020B0604020202020204" pitchFamily="34" charset="0"/>
                  <a:cs typeface="Arial" panose="020B0604020202020204" pitchFamily="34" charset="0"/>
                </a:rPr>
                <a:t>Tag 3 &amp; 4</a:t>
              </a:r>
              <a:endParaRPr lang="de-DE" sz="1100" b="1" dirty="0">
                <a:latin typeface="Arial" panose="020B0604020202020204" pitchFamily="34" charset="0"/>
                <a:cs typeface="Arial" panose="020B0604020202020204" pitchFamily="34" charset="0"/>
              </a:endParaRPr>
            </a:p>
          </p:txBody>
        </p:sp>
        <p:sp>
          <p:nvSpPr>
            <p:cNvPr id="32" name="Textfeld 31"/>
            <p:cNvSpPr txBox="1"/>
            <p:nvPr/>
          </p:nvSpPr>
          <p:spPr>
            <a:xfrm>
              <a:off x="6018084" y="5403901"/>
              <a:ext cx="886830" cy="169277"/>
            </a:xfrm>
            <a:prstGeom prst="rect">
              <a:avLst/>
            </a:prstGeom>
            <a:noFill/>
          </p:spPr>
          <p:txBody>
            <a:bodyPr wrap="square" lIns="0" tIns="0" rIns="0" bIns="0" rtlCol="0">
              <a:spAutoFit/>
            </a:bodyPr>
            <a:lstStyle/>
            <a:p>
              <a:pPr algn="ctr"/>
              <a:r>
                <a:rPr lang="de-DE" sz="1100" b="1" dirty="0" smtClean="0">
                  <a:latin typeface="Arial" panose="020B0604020202020204" pitchFamily="34" charset="0"/>
                  <a:cs typeface="Arial" panose="020B0604020202020204" pitchFamily="34" charset="0"/>
                </a:rPr>
                <a:t>Tag 4</a:t>
              </a:r>
              <a:endParaRPr lang="de-DE" sz="1100" b="1" dirty="0">
                <a:latin typeface="Arial" panose="020B0604020202020204" pitchFamily="34" charset="0"/>
                <a:cs typeface="Arial" panose="020B0604020202020204" pitchFamily="34" charset="0"/>
              </a:endParaRPr>
            </a:p>
          </p:txBody>
        </p:sp>
        <p:sp>
          <p:nvSpPr>
            <p:cNvPr id="33" name="Textfeld 32"/>
            <p:cNvSpPr txBox="1"/>
            <p:nvPr/>
          </p:nvSpPr>
          <p:spPr>
            <a:xfrm>
              <a:off x="655547" y="4569974"/>
              <a:ext cx="1338349" cy="484748"/>
            </a:xfrm>
            <a:prstGeom prst="rect">
              <a:avLst/>
            </a:prstGeom>
            <a:noFill/>
          </p:spPr>
          <p:txBody>
            <a:bodyPr wrap="square" lIns="0" tIns="0" rIns="0" bIns="0" rtlCol="0">
              <a:spAutoFit/>
            </a:bodyPr>
            <a:lstStyle/>
            <a:p>
              <a:pPr algn="ctr"/>
              <a:r>
                <a:rPr lang="de-DE" sz="1050" dirty="0" smtClean="0">
                  <a:latin typeface="Arial" panose="020B0604020202020204" pitchFamily="34" charset="0"/>
                  <a:cs typeface="Arial" panose="020B0604020202020204" pitchFamily="34" charset="0"/>
                </a:rPr>
                <a:t>Selektives Methoden-</a:t>
              </a:r>
            </a:p>
            <a:p>
              <a:pPr algn="ctr"/>
              <a:r>
                <a:rPr lang="de-DE" sz="1050" dirty="0" err="1" smtClean="0">
                  <a:latin typeface="Arial" panose="020B0604020202020204" pitchFamily="34" charset="0"/>
                  <a:cs typeface="Arial" panose="020B0604020202020204" pitchFamily="34" charset="0"/>
                </a:rPr>
                <a:t>trainung</a:t>
              </a:r>
              <a:endParaRPr lang="de-DE" sz="1050" dirty="0">
                <a:latin typeface="Arial" panose="020B0604020202020204" pitchFamily="34" charset="0"/>
                <a:cs typeface="Arial" panose="020B0604020202020204" pitchFamily="34" charset="0"/>
              </a:endParaRPr>
            </a:p>
          </p:txBody>
        </p:sp>
        <p:sp>
          <p:nvSpPr>
            <p:cNvPr id="34" name="Textfeld 33"/>
            <p:cNvSpPr txBox="1"/>
            <p:nvPr/>
          </p:nvSpPr>
          <p:spPr>
            <a:xfrm>
              <a:off x="7439813" y="4650766"/>
              <a:ext cx="989392" cy="323165"/>
            </a:xfrm>
            <a:prstGeom prst="rect">
              <a:avLst/>
            </a:prstGeom>
            <a:noFill/>
          </p:spPr>
          <p:txBody>
            <a:bodyPr wrap="square" lIns="0" tIns="0" rIns="0" bIns="0" rtlCol="0">
              <a:spAutoFit/>
            </a:bodyPr>
            <a:lstStyle/>
            <a:p>
              <a:pPr algn="ctr"/>
              <a:r>
                <a:rPr lang="de-DE" sz="1050" dirty="0" smtClean="0">
                  <a:latin typeface="Arial" panose="020B0604020202020204" pitchFamily="34" charset="0"/>
                  <a:cs typeface="Arial" panose="020B0604020202020204" pitchFamily="34" charset="0"/>
                </a:rPr>
                <a:t>Ergebnis-bericht</a:t>
              </a:r>
              <a:endParaRPr lang="de-DE" sz="1050" dirty="0">
                <a:latin typeface="Arial" panose="020B0604020202020204" pitchFamily="34" charset="0"/>
                <a:cs typeface="Arial" panose="020B0604020202020204" pitchFamily="34" charset="0"/>
              </a:endParaRPr>
            </a:p>
          </p:txBody>
        </p:sp>
        <p:sp>
          <p:nvSpPr>
            <p:cNvPr id="35" name="Richtungspfeil 34"/>
            <p:cNvSpPr/>
            <p:nvPr/>
          </p:nvSpPr>
          <p:spPr>
            <a:xfrm rot="5400000">
              <a:off x="1189046" y="4865745"/>
              <a:ext cx="137767" cy="900421"/>
            </a:xfrm>
            <a:prstGeom prst="homePlate">
              <a:avLst>
                <a:gd name="adj" fmla="val 38170"/>
              </a:avLst>
            </a:prstGeom>
            <a:solidFill>
              <a:srgbClr val="005A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sp>
          <p:nvSpPr>
            <p:cNvPr id="36" name="Richtungspfeil 35"/>
            <p:cNvSpPr/>
            <p:nvPr/>
          </p:nvSpPr>
          <p:spPr>
            <a:xfrm rot="5400000">
              <a:off x="7695249" y="4865745"/>
              <a:ext cx="137767" cy="900421"/>
            </a:xfrm>
            <a:prstGeom prst="homePlate">
              <a:avLst>
                <a:gd name="adj" fmla="val 38170"/>
              </a:avLst>
            </a:prstGeom>
            <a:solidFill>
              <a:srgbClr val="005A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sp>
          <p:nvSpPr>
            <p:cNvPr id="37" name="Textfeld 36"/>
            <p:cNvSpPr txBox="1"/>
            <p:nvPr/>
          </p:nvSpPr>
          <p:spPr>
            <a:xfrm>
              <a:off x="825698" y="5404574"/>
              <a:ext cx="862637" cy="169277"/>
            </a:xfrm>
            <a:prstGeom prst="rect">
              <a:avLst/>
            </a:prstGeom>
            <a:noFill/>
          </p:spPr>
          <p:txBody>
            <a:bodyPr wrap="square" lIns="0" tIns="0" rIns="0" bIns="0" rtlCol="0">
              <a:spAutoFit/>
            </a:bodyPr>
            <a:lstStyle/>
            <a:p>
              <a:pPr algn="ctr"/>
              <a:r>
                <a:rPr lang="de-DE" sz="1100" dirty="0" smtClean="0">
                  <a:latin typeface="Arial" panose="020B0604020202020204" pitchFamily="34" charset="0"/>
                  <a:cs typeface="Arial" panose="020B0604020202020204" pitchFamily="34" charset="0"/>
                </a:rPr>
                <a:t>– 1 Woche</a:t>
              </a:r>
              <a:endParaRPr lang="de-DE" sz="1100" dirty="0">
                <a:latin typeface="Arial" panose="020B0604020202020204" pitchFamily="34" charset="0"/>
                <a:cs typeface="Arial" panose="020B0604020202020204" pitchFamily="34" charset="0"/>
              </a:endParaRPr>
            </a:p>
          </p:txBody>
        </p:sp>
        <p:sp>
          <p:nvSpPr>
            <p:cNvPr id="38" name="Textfeld 37"/>
            <p:cNvSpPr txBox="1"/>
            <p:nvPr/>
          </p:nvSpPr>
          <p:spPr>
            <a:xfrm>
              <a:off x="7332816" y="5404574"/>
              <a:ext cx="862637" cy="169277"/>
            </a:xfrm>
            <a:prstGeom prst="rect">
              <a:avLst/>
            </a:prstGeom>
            <a:noFill/>
          </p:spPr>
          <p:txBody>
            <a:bodyPr wrap="square" lIns="0" tIns="0" rIns="0" bIns="0" rtlCol="0">
              <a:spAutoFit/>
            </a:bodyPr>
            <a:lstStyle/>
            <a:p>
              <a:pPr algn="ctr"/>
              <a:r>
                <a:rPr lang="de-DE" sz="1100" dirty="0" smtClean="0">
                  <a:latin typeface="Arial" panose="020B0604020202020204" pitchFamily="34" charset="0"/>
                  <a:cs typeface="Arial" panose="020B0604020202020204" pitchFamily="34" charset="0"/>
                </a:rPr>
                <a:t>+ 1 Woche</a:t>
              </a:r>
              <a:endParaRPr lang="de-DE" sz="1100" dirty="0">
                <a:latin typeface="Arial" panose="020B0604020202020204" pitchFamily="34" charset="0"/>
                <a:cs typeface="Arial" panose="020B0604020202020204" pitchFamily="34" charset="0"/>
              </a:endParaRPr>
            </a:p>
          </p:txBody>
        </p:sp>
        <p:sp>
          <p:nvSpPr>
            <p:cNvPr id="40" name="Richtungspfeil 39"/>
            <p:cNvSpPr/>
            <p:nvPr/>
          </p:nvSpPr>
          <p:spPr>
            <a:xfrm rot="5400000">
              <a:off x="9117220" y="4865745"/>
              <a:ext cx="137767" cy="900421"/>
            </a:xfrm>
            <a:prstGeom prst="homePlate">
              <a:avLst>
                <a:gd name="adj" fmla="val 38170"/>
              </a:avLst>
            </a:prstGeom>
            <a:solidFill>
              <a:srgbClr val="005A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sp>
          <p:nvSpPr>
            <p:cNvPr id="41" name="Textfeld 40"/>
            <p:cNvSpPr txBox="1"/>
            <p:nvPr/>
          </p:nvSpPr>
          <p:spPr>
            <a:xfrm>
              <a:off x="8660723" y="5404574"/>
              <a:ext cx="1055535" cy="169277"/>
            </a:xfrm>
            <a:prstGeom prst="rect">
              <a:avLst/>
            </a:prstGeom>
            <a:noFill/>
          </p:spPr>
          <p:txBody>
            <a:bodyPr wrap="square" lIns="0" tIns="0" rIns="0" bIns="0" rtlCol="0">
              <a:spAutoFit/>
            </a:bodyPr>
            <a:lstStyle/>
            <a:p>
              <a:pPr algn="ctr"/>
              <a:r>
                <a:rPr lang="de-DE" sz="1100" dirty="0" smtClean="0">
                  <a:latin typeface="Arial" panose="020B0604020202020204" pitchFamily="34" charset="0"/>
                  <a:cs typeface="Arial" panose="020B0604020202020204" pitchFamily="34" charset="0"/>
                </a:rPr>
                <a:t>+ 2 Wochen</a:t>
              </a:r>
              <a:endParaRPr lang="de-DE" sz="1100" dirty="0">
                <a:latin typeface="Arial" panose="020B0604020202020204" pitchFamily="34" charset="0"/>
                <a:cs typeface="Arial" panose="020B0604020202020204" pitchFamily="34" charset="0"/>
              </a:endParaRPr>
            </a:p>
          </p:txBody>
        </p:sp>
        <p:sp>
          <p:nvSpPr>
            <p:cNvPr id="43" name="Textfeld 42"/>
            <p:cNvSpPr txBox="1"/>
            <p:nvPr/>
          </p:nvSpPr>
          <p:spPr>
            <a:xfrm>
              <a:off x="8639200" y="4569974"/>
              <a:ext cx="1136641" cy="484748"/>
            </a:xfrm>
            <a:prstGeom prst="rect">
              <a:avLst/>
            </a:prstGeom>
            <a:noFill/>
          </p:spPr>
          <p:txBody>
            <a:bodyPr wrap="square" lIns="0" tIns="0" rIns="0" bIns="0" rtlCol="0">
              <a:spAutoFit/>
            </a:bodyPr>
            <a:lstStyle/>
            <a:p>
              <a:pPr algn="ctr"/>
              <a:r>
                <a:rPr lang="de-DE" sz="1050" dirty="0" smtClean="0">
                  <a:latin typeface="Arial" panose="020B0604020202020204" pitchFamily="34" charset="0"/>
                  <a:cs typeface="Arial" panose="020B0604020202020204" pitchFamily="34" charset="0"/>
                </a:rPr>
                <a:t>Management-Präsentation/</a:t>
              </a:r>
            </a:p>
            <a:p>
              <a:pPr algn="ctr"/>
              <a:r>
                <a:rPr lang="de-DE" sz="1050" dirty="0" smtClean="0">
                  <a:latin typeface="Arial" panose="020B0604020202020204" pitchFamily="34" charset="0"/>
                  <a:cs typeface="Arial" panose="020B0604020202020204" pitchFamily="34" charset="0"/>
                </a:rPr>
                <a:t>Workshop</a:t>
              </a:r>
              <a:endParaRPr lang="de-DE" sz="105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0676152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3"/>
          </p:nvPr>
        </p:nvSpPr>
        <p:spPr/>
        <p:txBody>
          <a:bodyPr/>
          <a:lstStyle/>
          <a:p>
            <a:r>
              <a:rPr lang="de-DE" sz="1600" dirty="0"/>
              <a:t>Der zeitliche Ablauf einer Projektwoche ist fest vorgegeben </a:t>
            </a:r>
            <a:br>
              <a:rPr lang="de-DE" sz="1600" dirty="0"/>
            </a:br>
            <a:r>
              <a:rPr lang="de-DE" sz="1600" dirty="0"/>
              <a:t>und teilt sich in vier Phasen mit drei Meilensteinen auf.</a:t>
            </a:r>
          </a:p>
        </p:txBody>
      </p:sp>
      <p:sp>
        <p:nvSpPr>
          <p:cNvPr id="39" name="Rectangle 147"/>
          <p:cNvSpPr>
            <a:spLocks noChangeArrowheads="1"/>
          </p:cNvSpPr>
          <p:nvPr/>
        </p:nvSpPr>
        <p:spPr bwMode="auto">
          <a:xfrm>
            <a:off x="5681620" y="2154109"/>
            <a:ext cx="693328" cy="3957637"/>
          </a:xfrm>
          <a:prstGeom prst="rect">
            <a:avLst/>
          </a:prstGeom>
          <a:solidFill>
            <a:srgbClr val="B9E4FF">
              <a:alpha val="25000"/>
            </a:srgbClr>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40" name="Rectangle 147"/>
          <p:cNvSpPr>
            <a:spLocks noChangeArrowheads="1"/>
          </p:cNvSpPr>
          <p:nvPr/>
        </p:nvSpPr>
        <p:spPr bwMode="auto">
          <a:xfrm>
            <a:off x="4278607" y="2154109"/>
            <a:ext cx="726044" cy="3957637"/>
          </a:xfrm>
          <a:prstGeom prst="rect">
            <a:avLst/>
          </a:prstGeom>
          <a:solidFill>
            <a:srgbClr val="B9E4FF">
              <a:alpha val="25000"/>
            </a:srgbClr>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41" name="Rectangle 147"/>
          <p:cNvSpPr>
            <a:spLocks noChangeArrowheads="1"/>
          </p:cNvSpPr>
          <p:nvPr/>
        </p:nvSpPr>
        <p:spPr bwMode="auto">
          <a:xfrm>
            <a:off x="7055693" y="2154109"/>
            <a:ext cx="693328" cy="3957637"/>
          </a:xfrm>
          <a:prstGeom prst="rect">
            <a:avLst/>
          </a:prstGeom>
          <a:solidFill>
            <a:srgbClr val="B9E4FF">
              <a:alpha val="25000"/>
            </a:srgbClr>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42" name="Rectangle 148"/>
          <p:cNvSpPr>
            <a:spLocks noChangeArrowheads="1"/>
          </p:cNvSpPr>
          <p:nvPr/>
        </p:nvSpPr>
        <p:spPr bwMode="auto">
          <a:xfrm>
            <a:off x="7064501" y="5796363"/>
            <a:ext cx="891875"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43" name="Rectangle 148"/>
          <p:cNvSpPr>
            <a:spLocks noChangeArrowheads="1"/>
          </p:cNvSpPr>
          <p:nvPr/>
        </p:nvSpPr>
        <p:spPr bwMode="auto">
          <a:xfrm>
            <a:off x="6827940" y="5589460"/>
            <a:ext cx="229012"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44" name="Rectangle 148"/>
          <p:cNvSpPr>
            <a:spLocks noChangeArrowheads="1"/>
          </p:cNvSpPr>
          <p:nvPr/>
        </p:nvSpPr>
        <p:spPr bwMode="auto">
          <a:xfrm>
            <a:off x="6827940" y="5394725"/>
            <a:ext cx="1704873" cy="118535"/>
          </a:xfrm>
          <a:prstGeom prst="rect">
            <a:avLst/>
          </a:prstGeom>
          <a:solidFill>
            <a:srgbClr val="0077C0"/>
          </a:solidFill>
          <a:ln w="6350">
            <a:noFill/>
            <a:miter lim="800000"/>
            <a:headEnd/>
            <a:tailEnd/>
          </a:ln>
          <a:effectLst/>
        </p:spPr>
        <p:txBody>
          <a:bodyPr lIns="45720" rIns="45720"/>
          <a:lstStyle/>
          <a:p>
            <a:endParaRPr lang="de-DE" sz="1600">
              <a:solidFill>
                <a:srgbClr val="000000"/>
              </a:solidFill>
              <a:latin typeface="Arial"/>
              <a:ea typeface="ＭＳ Ｐゴシック"/>
              <a:cs typeface="ＭＳ Ｐゴシック"/>
            </a:endParaRPr>
          </a:p>
        </p:txBody>
      </p:sp>
      <p:sp>
        <p:nvSpPr>
          <p:cNvPr id="45" name="Rectangle 148"/>
          <p:cNvSpPr>
            <a:spLocks noChangeArrowheads="1"/>
          </p:cNvSpPr>
          <p:nvPr/>
        </p:nvSpPr>
        <p:spPr bwMode="auto">
          <a:xfrm>
            <a:off x="5679103" y="4561289"/>
            <a:ext cx="1128703" cy="126000"/>
          </a:xfrm>
          <a:prstGeom prst="rect">
            <a:avLst/>
          </a:prstGeom>
          <a:solidFill>
            <a:srgbClr val="0077C0"/>
          </a:solidFill>
          <a:ln w="6350">
            <a:noFill/>
            <a:miter lim="800000"/>
            <a:headEnd/>
            <a:tailEnd/>
          </a:ln>
          <a:effectLst/>
        </p:spPr>
        <p:txBody>
          <a:bodyPr lIns="45720" rIns="45720"/>
          <a:lstStyle/>
          <a:p>
            <a:endParaRPr lang="de-DE" sz="1600">
              <a:solidFill>
                <a:srgbClr val="000000"/>
              </a:solidFill>
              <a:latin typeface="Arial"/>
              <a:ea typeface="ＭＳ Ｐゴシック"/>
              <a:cs typeface="ＭＳ Ｐゴシック"/>
            </a:endParaRPr>
          </a:p>
        </p:txBody>
      </p:sp>
      <p:sp>
        <p:nvSpPr>
          <p:cNvPr id="46" name="Rectangle 150"/>
          <p:cNvSpPr>
            <a:spLocks noChangeArrowheads="1"/>
          </p:cNvSpPr>
          <p:nvPr/>
        </p:nvSpPr>
        <p:spPr bwMode="auto">
          <a:xfrm>
            <a:off x="6028283" y="4946522"/>
            <a:ext cx="570642"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47" name="Rectangle 150"/>
          <p:cNvSpPr>
            <a:spLocks noChangeArrowheads="1"/>
          </p:cNvSpPr>
          <p:nvPr/>
        </p:nvSpPr>
        <p:spPr bwMode="auto">
          <a:xfrm>
            <a:off x="6377465" y="5135962"/>
            <a:ext cx="442924"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48" name="Rectangle 149"/>
          <p:cNvSpPr>
            <a:spLocks noChangeArrowheads="1"/>
          </p:cNvSpPr>
          <p:nvPr/>
        </p:nvSpPr>
        <p:spPr bwMode="auto">
          <a:xfrm>
            <a:off x="5671581" y="4747556"/>
            <a:ext cx="703366"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49" name="Rectangle 144"/>
          <p:cNvSpPr>
            <a:spLocks noChangeArrowheads="1"/>
          </p:cNvSpPr>
          <p:nvPr/>
        </p:nvSpPr>
        <p:spPr bwMode="auto">
          <a:xfrm>
            <a:off x="3668943" y="2676225"/>
            <a:ext cx="99656"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50" name="Rectangle 149"/>
          <p:cNvSpPr>
            <a:spLocks noChangeArrowheads="1"/>
          </p:cNvSpPr>
          <p:nvPr/>
        </p:nvSpPr>
        <p:spPr bwMode="auto">
          <a:xfrm>
            <a:off x="5545514" y="4094562"/>
            <a:ext cx="66218"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52" name="Rectangle 144"/>
          <p:cNvSpPr>
            <a:spLocks noChangeArrowheads="1"/>
          </p:cNvSpPr>
          <p:nvPr/>
        </p:nvSpPr>
        <p:spPr bwMode="auto">
          <a:xfrm>
            <a:off x="3764016" y="2862203"/>
            <a:ext cx="114506"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53" name="Rectangle 146"/>
          <p:cNvSpPr>
            <a:spLocks noChangeArrowheads="1"/>
          </p:cNvSpPr>
          <p:nvPr/>
        </p:nvSpPr>
        <p:spPr bwMode="auto">
          <a:xfrm>
            <a:off x="4355976" y="3707954"/>
            <a:ext cx="1189538"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54" name="Rectangle 147"/>
          <p:cNvSpPr>
            <a:spLocks noChangeArrowheads="1"/>
          </p:cNvSpPr>
          <p:nvPr/>
        </p:nvSpPr>
        <p:spPr bwMode="auto">
          <a:xfrm>
            <a:off x="4999617" y="3899301"/>
            <a:ext cx="545896"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55" name="Rectangle 142"/>
          <p:cNvSpPr>
            <a:spLocks noChangeArrowheads="1"/>
          </p:cNvSpPr>
          <p:nvPr/>
        </p:nvSpPr>
        <p:spPr bwMode="auto">
          <a:xfrm>
            <a:off x="3571779" y="2296387"/>
            <a:ext cx="556558" cy="126000"/>
          </a:xfrm>
          <a:prstGeom prst="rect">
            <a:avLst/>
          </a:prstGeom>
          <a:solidFill>
            <a:srgbClr val="0077C0"/>
          </a:solidFill>
          <a:ln w="6350">
            <a:noFill/>
            <a:miter lim="800000"/>
            <a:headEnd/>
            <a:tailEnd/>
          </a:ln>
          <a:effectLst/>
        </p:spPr>
        <p:txBody>
          <a:bodyPr lIns="45720" rIns="45720"/>
          <a:lstStyle/>
          <a:p>
            <a:endParaRPr lang="de-DE" sz="1600">
              <a:solidFill>
                <a:srgbClr val="000000"/>
              </a:solidFill>
              <a:latin typeface="Arial"/>
              <a:ea typeface="ＭＳ Ｐゴシック"/>
              <a:cs typeface="ＭＳ Ｐゴシック"/>
            </a:endParaRPr>
          </a:p>
        </p:txBody>
      </p:sp>
      <p:sp>
        <p:nvSpPr>
          <p:cNvPr id="56" name="Rectangle 144"/>
          <p:cNvSpPr>
            <a:spLocks noChangeArrowheads="1"/>
          </p:cNvSpPr>
          <p:nvPr/>
        </p:nvSpPr>
        <p:spPr bwMode="auto">
          <a:xfrm>
            <a:off x="3878496" y="3034238"/>
            <a:ext cx="252841"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57" name="Rectangle 143"/>
          <p:cNvSpPr>
            <a:spLocks noChangeArrowheads="1"/>
          </p:cNvSpPr>
          <p:nvPr/>
        </p:nvSpPr>
        <p:spPr bwMode="auto">
          <a:xfrm>
            <a:off x="4244633" y="3508138"/>
            <a:ext cx="85565"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8" name="Rectangle 144"/>
          <p:cNvSpPr>
            <a:spLocks noChangeArrowheads="1"/>
          </p:cNvSpPr>
          <p:nvPr/>
        </p:nvSpPr>
        <p:spPr bwMode="auto">
          <a:xfrm>
            <a:off x="3575647" y="2487243"/>
            <a:ext cx="93296"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59" name="Rectangle 145"/>
          <p:cNvSpPr>
            <a:spLocks noChangeArrowheads="1"/>
          </p:cNvSpPr>
          <p:nvPr/>
        </p:nvSpPr>
        <p:spPr bwMode="auto">
          <a:xfrm>
            <a:off x="4244633" y="3333619"/>
            <a:ext cx="1436987" cy="126000"/>
          </a:xfrm>
          <a:prstGeom prst="rect">
            <a:avLst/>
          </a:prstGeom>
          <a:solidFill>
            <a:srgbClr val="0077C0"/>
          </a:solidFill>
          <a:ln w="6350">
            <a:noFill/>
            <a:miter lim="800000"/>
            <a:headEnd/>
            <a:tailEnd/>
          </a:ln>
          <a:effectLst/>
        </p:spPr>
        <p:txBody>
          <a:bodyPr lIns="45720" rIns="45720"/>
          <a:lstStyle/>
          <a:p>
            <a:endParaRPr lang="de-DE" sz="1600">
              <a:solidFill>
                <a:srgbClr val="000000"/>
              </a:solidFill>
              <a:latin typeface="Arial"/>
              <a:ea typeface="ＭＳ Ｐゴシック"/>
              <a:cs typeface="ＭＳ Ｐゴシック"/>
            </a:endParaRPr>
          </a:p>
        </p:txBody>
      </p:sp>
      <p:sp>
        <p:nvSpPr>
          <p:cNvPr id="60" name="Line 161"/>
          <p:cNvSpPr>
            <a:spLocks noChangeShapeType="1"/>
          </p:cNvSpPr>
          <p:nvPr/>
        </p:nvSpPr>
        <p:spPr bwMode="auto">
          <a:xfrm>
            <a:off x="622522" y="2150933"/>
            <a:ext cx="7910291" cy="3175"/>
          </a:xfrm>
          <a:prstGeom prst="line">
            <a:avLst/>
          </a:prstGeom>
          <a:noFill/>
          <a:ln w="28575">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61" name="Line 165"/>
          <p:cNvSpPr>
            <a:spLocks noChangeShapeType="1"/>
          </p:cNvSpPr>
          <p:nvPr/>
        </p:nvSpPr>
        <p:spPr bwMode="auto">
          <a:xfrm>
            <a:off x="5003392" y="1798509"/>
            <a:ext cx="0" cy="4313237"/>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62" name="Rectangle 132"/>
          <p:cNvSpPr>
            <a:spLocks noChangeArrowheads="1"/>
          </p:cNvSpPr>
          <p:nvPr/>
        </p:nvSpPr>
        <p:spPr bwMode="auto">
          <a:xfrm>
            <a:off x="5690428" y="1788984"/>
            <a:ext cx="684519" cy="288925"/>
          </a:xfrm>
          <a:prstGeom prst="rect">
            <a:avLst/>
          </a:prstGeom>
          <a:solidFill>
            <a:srgbClr val="FFFFFF"/>
          </a:solidFill>
          <a:ln w="6350">
            <a:noFill/>
            <a:miter lim="800000"/>
            <a:headEnd/>
            <a:tailEnd/>
          </a:ln>
          <a:effectLst/>
        </p:spPr>
        <p:txBody>
          <a:bodyPr lIns="45720" rIns="45720" anchor="b"/>
          <a:lstStyle/>
          <a:p>
            <a:pPr algn="ctr">
              <a:defRPr/>
            </a:pPr>
            <a:r>
              <a:rPr lang="en-US" sz="800" b="1">
                <a:solidFill>
                  <a:srgbClr val="000000"/>
                </a:solidFill>
                <a:latin typeface="Arial"/>
                <a:ea typeface="ＭＳ Ｐゴシック"/>
                <a:cs typeface="ＭＳ Ｐゴシック"/>
              </a:rPr>
              <a:t>Mittwoch</a:t>
            </a:r>
            <a:endParaRPr lang="de-DE" sz="800">
              <a:solidFill>
                <a:srgbClr val="000000"/>
              </a:solidFill>
              <a:latin typeface="Arial"/>
              <a:ea typeface="ＭＳ Ｐゴシック"/>
              <a:cs typeface="ＭＳ Ｐゴシック"/>
            </a:endParaRPr>
          </a:p>
        </p:txBody>
      </p:sp>
      <p:sp>
        <p:nvSpPr>
          <p:cNvPr id="63" name="Rectangle 132"/>
          <p:cNvSpPr>
            <a:spLocks noChangeArrowheads="1"/>
          </p:cNvSpPr>
          <p:nvPr/>
        </p:nvSpPr>
        <p:spPr bwMode="auto">
          <a:xfrm>
            <a:off x="6377465" y="1788984"/>
            <a:ext cx="684519" cy="288925"/>
          </a:xfrm>
          <a:prstGeom prst="rect">
            <a:avLst/>
          </a:prstGeom>
          <a:solidFill>
            <a:srgbClr val="FFFFFF"/>
          </a:solidFill>
          <a:ln w="6350">
            <a:noFill/>
            <a:miter lim="800000"/>
            <a:headEnd/>
            <a:tailEnd/>
          </a:ln>
          <a:effectLst/>
        </p:spPr>
        <p:txBody>
          <a:bodyPr lIns="45720" rIns="45720" anchor="b"/>
          <a:lstStyle/>
          <a:p>
            <a:pPr algn="ctr">
              <a:defRPr/>
            </a:pPr>
            <a:r>
              <a:rPr lang="en-US" sz="800" b="1" dirty="0" err="1">
                <a:solidFill>
                  <a:srgbClr val="000000"/>
                </a:solidFill>
                <a:latin typeface="Arial"/>
                <a:ea typeface="ＭＳ Ｐゴシック"/>
                <a:cs typeface="ＭＳ Ｐゴシック"/>
              </a:rPr>
              <a:t>Donnerstag</a:t>
            </a:r>
            <a:endParaRPr lang="de-DE" sz="800" dirty="0">
              <a:solidFill>
                <a:srgbClr val="000000"/>
              </a:solidFill>
              <a:latin typeface="Arial"/>
              <a:ea typeface="ＭＳ Ｐゴシック"/>
              <a:cs typeface="ＭＳ Ｐゴシック"/>
            </a:endParaRPr>
          </a:p>
        </p:txBody>
      </p:sp>
      <p:sp>
        <p:nvSpPr>
          <p:cNvPr id="64" name="Rectangle 132"/>
          <p:cNvSpPr>
            <a:spLocks noChangeArrowheads="1"/>
          </p:cNvSpPr>
          <p:nvPr/>
        </p:nvSpPr>
        <p:spPr bwMode="auto">
          <a:xfrm>
            <a:off x="7063242" y="1788984"/>
            <a:ext cx="685778" cy="288925"/>
          </a:xfrm>
          <a:prstGeom prst="rect">
            <a:avLst/>
          </a:prstGeom>
          <a:solidFill>
            <a:srgbClr val="FFFFFF"/>
          </a:solidFill>
          <a:ln w="6350">
            <a:noFill/>
            <a:miter lim="800000"/>
            <a:headEnd/>
            <a:tailEnd/>
          </a:ln>
          <a:effectLst/>
        </p:spPr>
        <p:txBody>
          <a:bodyPr lIns="45720" rIns="45720" anchor="b"/>
          <a:lstStyle/>
          <a:p>
            <a:pPr algn="ctr">
              <a:defRPr/>
            </a:pPr>
            <a:r>
              <a:rPr lang="en-US" sz="800" b="1">
                <a:solidFill>
                  <a:srgbClr val="000000"/>
                </a:solidFill>
                <a:latin typeface="Arial"/>
                <a:ea typeface="ＭＳ Ｐゴシック"/>
                <a:cs typeface="ＭＳ Ｐゴシック"/>
              </a:rPr>
              <a:t>Freitag</a:t>
            </a:r>
            <a:endParaRPr lang="de-DE" sz="800">
              <a:solidFill>
                <a:srgbClr val="000000"/>
              </a:solidFill>
              <a:latin typeface="Arial"/>
              <a:ea typeface="ＭＳ Ｐゴシック"/>
              <a:cs typeface="ＭＳ Ｐゴシック"/>
            </a:endParaRPr>
          </a:p>
        </p:txBody>
      </p:sp>
      <p:sp>
        <p:nvSpPr>
          <p:cNvPr id="65" name="Text Box 4"/>
          <p:cNvSpPr txBox="1">
            <a:spLocks noChangeArrowheads="1"/>
          </p:cNvSpPr>
          <p:nvPr/>
        </p:nvSpPr>
        <p:spPr bwMode="auto">
          <a:xfrm>
            <a:off x="4902106" y="6089521"/>
            <a:ext cx="1254070" cy="507831"/>
          </a:xfrm>
          <a:prstGeom prst="rect">
            <a:avLst/>
          </a:prstGeom>
          <a:noFill/>
          <a:ln w="6350">
            <a:noFill/>
            <a:miter lim="800000"/>
            <a:headEnd/>
            <a:tailEnd/>
          </a:ln>
          <a:effectLst/>
        </p:spPr>
        <p:txBody>
          <a:bodyPr wrap="square" rIns="0">
            <a:spAutoFit/>
          </a:bodyPr>
          <a:lstStyle/>
          <a:p>
            <a:pPr algn="ctr">
              <a:buClr>
                <a:srgbClr val="0077C0"/>
              </a:buClr>
              <a:buSzPts val="1200"/>
              <a:buFont typeface="Wingdings" pitchFamily="2" charset="2"/>
              <a:buChar char="u"/>
              <a:defRPr/>
            </a:pPr>
            <a:r>
              <a:rPr lang="en-US" sz="1100" dirty="0">
                <a:solidFill>
                  <a:srgbClr val="000000"/>
                </a:solidFill>
                <a:latin typeface="Arial"/>
                <a:ea typeface="ＭＳ Ｐゴシック"/>
                <a:cs typeface="ＭＳ Ｐゴシック"/>
              </a:rPr>
              <a:t> </a:t>
            </a:r>
          </a:p>
          <a:p>
            <a:pPr algn="ctr">
              <a:buClr>
                <a:srgbClr val="97C139"/>
              </a:buClr>
              <a:defRPr/>
            </a:pPr>
            <a:r>
              <a:rPr lang="de-DE" sz="800" dirty="0">
                <a:solidFill>
                  <a:srgbClr val="000000"/>
                </a:solidFill>
                <a:latin typeface="Arial"/>
                <a:ea typeface="ＭＳ Ｐゴシック"/>
                <a:cs typeface="ＭＳ Ｐゴシック"/>
              </a:rPr>
              <a:t>Zwischenpräsentation</a:t>
            </a:r>
            <a:endParaRPr lang="de-DE" sz="1600" dirty="0">
              <a:solidFill>
                <a:srgbClr val="000000"/>
              </a:solidFill>
              <a:latin typeface="Arial"/>
              <a:ea typeface="ＭＳ Ｐゴシック"/>
              <a:cs typeface="ＭＳ Ｐゴシック"/>
            </a:endParaRPr>
          </a:p>
          <a:p>
            <a:pPr algn="ctr">
              <a:buClr>
                <a:srgbClr val="97C139"/>
              </a:buClr>
              <a:defRPr/>
            </a:pPr>
            <a:r>
              <a:rPr lang="de-DE" sz="800" dirty="0" smtClean="0">
                <a:solidFill>
                  <a:srgbClr val="000000"/>
                </a:solidFill>
                <a:latin typeface="Arial"/>
                <a:ea typeface="ＭＳ Ｐゴシック"/>
                <a:cs typeface="ＭＳ Ｐゴシック"/>
              </a:rPr>
              <a:t>17:00-19:00</a:t>
            </a:r>
            <a:endParaRPr lang="de-DE" sz="800" dirty="0">
              <a:solidFill>
                <a:srgbClr val="000000"/>
              </a:solidFill>
              <a:latin typeface="Arial"/>
              <a:ea typeface="ＭＳ Ｐゴシック"/>
              <a:cs typeface="ＭＳ Ｐゴシック"/>
            </a:endParaRPr>
          </a:p>
        </p:txBody>
      </p:sp>
      <p:sp>
        <p:nvSpPr>
          <p:cNvPr id="66" name="Text Box 4"/>
          <p:cNvSpPr txBox="1">
            <a:spLocks noChangeArrowheads="1"/>
          </p:cNvSpPr>
          <p:nvPr/>
        </p:nvSpPr>
        <p:spPr bwMode="auto">
          <a:xfrm>
            <a:off x="6372200" y="6089521"/>
            <a:ext cx="1078999" cy="507831"/>
          </a:xfrm>
          <a:prstGeom prst="rect">
            <a:avLst/>
          </a:prstGeom>
          <a:noFill/>
          <a:ln w="6350">
            <a:noFill/>
            <a:miter lim="800000"/>
            <a:headEnd/>
            <a:tailEnd/>
          </a:ln>
          <a:effectLst/>
        </p:spPr>
        <p:txBody>
          <a:bodyPr wrap="square" lIns="0" rIns="0">
            <a:spAutoFit/>
          </a:bodyPr>
          <a:lstStyle/>
          <a:p>
            <a:pPr algn="ctr">
              <a:buClr>
                <a:srgbClr val="0077C0"/>
              </a:buClr>
              <a:buSzPts val="1200"/>
              <a:buFont typeface="Wingdings" pitchFamily="2" charset="2"/>
              <a:buChar char="u"/>
              <a:defRPr/>
            </a:pPr>
            <a:r>
              <a:rPr lang="en-US" sz="1100" dirty="0">
                <a:solidFill>
                  <a:srgbClr val="000000"/>
                </a:solidFill>
                <a:latin typeface="Arial"/>
                <a:ea typeface="ＭＳ Ｐゴシック"/>
                <a:cs typeface="ＭＳ Ｐゴシック"/>
              </a:rPr>
              <a:t> </a:t>
            </a:r>
          </a:p>
          <a:p>
            <a:pPr algn="ctr">
              <a:buClr>
                <a:srgbClr val="97C139"/>
              </a:buClr>
              <a:defRPr/>
            </a:pPr>
            <a:r>
              <a:rPr lang="de-DE" sz="800" dirty="0">
                <a:solidFill>
                  <a:srgbClr val="000000"/>
                </a:solidFill>
                <a:latin typeface="Arial"/>
                <a:ea typeface="ＭＳ Ｐゴシック"/>
                <a:cs typeface="ＭＳ Ｐゴシック"/>
              </a:rPr>
              <a:t>Abschlusspräsentation</a:t>
            </a:r>
          </a:p>
          <a:p>
            <a:pPr algn="ctr">
              <a:buClr>
                <a:srgbClr val="97C139"/>
              </a:buClr>
              <a:defRPr/>
            </a:pPr>
            <a:r>
              <a:rPr lang="de-DE" sz="800" dirty="0" smtClean="0">
                <a:solidFill>
                  <a:srgbClr val="000000"/>
                </a:solidFill>
                <a:latin typeface="Arial"/>
                <a:ea typeface="ＭＳ Ｐゴシック"/>
                <a:cs typeface="ＭＳ Ｐゴシック"/>
              </a:rPr>
              <a:t>16:00-18:00</a:t>
            </a:r>
            <a:endParaRPr lang="de-DE" sz="1600" dirty="0">
              <a:solidFill>
                <a:srgbClr val="000000"/>
              </a:solidFill>
              <a:latin typeface="Arial"/>
              <a:ea typeface="ＭＳ Ｐゴシック"/>
              <a:cs typeface="ＭＳ Ｐゴシック"/>
            </a:endParaRPr>
          </a:p>
        </p:txBody>
      </p:sp>
      <p:sp>
        <p:nvSpPr>
          <p:cNvPr id="67" name="Line 173"/>
          <p:cNvSpPr>
            <a:spLocks noChangeShapeType="1"/>
          </p:cNvSpPr>
          <p:nvPr/>
        </p:nvSpPr>
        <p:spPr bwMode="auto">
          <a:xfrm>
            <a:off x="7406761" y="2150934"/>
            <a:ext cx="0" cy="3960812"/>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68" name="Rectangle 132"/>
          <p:cNvSpPr>
            <a:spLocks noChangeArrowheads="1"/>
          </p:cNvSpPr>
          <p:nvPr/>
        </p:nvSpPr>
        <p:spPr bwMode="auto">
          <a:xfrm>
            <a:off x="7750278" y="1788984"/>
            <a:ext cx="782535" cy="288925"/>
          </a:xfrm>
          <a:prstGeom prst="rect">
            <a:avLst/>
          </a:prstGeom>
          <a:solidFill>
            <a:srgbClr val="FFFFFF"/>
          </a:solidFill>
          <a:ln w="6350">
            <a:noFill/>
            <a:miter lim="800000"/>
            <a:headEnd/>
            <a:tailEnd/>
          </a:ln>
          <a:effectLst/>
        </p:spPr>
        <p:txBody>
          <a:bodyPr lIns="45720" rIns="45720" anchor="b"/>
          <a:lstStyle/>
          <a:p>
            <a:pPr>
              <a:defRPr/>
            </a:pPr>
            <a:r>
              <a:rPr lang="en-US" sz="800" b="1" dirty="0" err="1" smtClean="0">
                <a:solidFill>
                  <a:srgbClr val="000000"/>
                </a:solidFill>
                <a:latin typeface="Arial"/>
                <a:ea typeface="ＭＳ Ｐゴシック"/>
                <a:cs typeface="ＭＳ Ｐゴシック"/>
              </a:rPr>
              <a:t>Folgewochen</a:t>
            </a:r>
            <a:endParaRPr lang="de-DE" sz="800" dirty="0">
              <a:solidFill>
                <a:srgbClr val="000000"/>
              </a:solidFill>
              <a:latin typeface="Arial"/>
              <a:ea typeface="ＭＳ Ｐゴシック"/>
              <a:cs typeface="ＭＳ Ｐゴシック"/>
            </a:endParaRPr>
          </a:p>
        </p:txBody>
      </p:sp>
      <p:sp>
        <p:nvSpPr>
          <p:cNvPr id="69" name="Line 173"/>
          <p:cNvSpPr>
            <a:spLocks noChangeShapeType="1"/>
          </p:cNvSpPr>
          <p:nvPr/>
        </p:nvSpPr>
        <p:spPr bwMode="auto">
          <a:xfrm>
            <a:off x="7749021" y="1798509"/>
            <a:ext cx="0" cy="4310062"/>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70" name="Line 173"/>
          <p:cNvSpPr>
            <a:spLocks noChangeShapeType="1"/>
          </p:cNvSpPr>
          <p:nvPr/>
        </p:nvSpPr>
        <p:spPr bwMode="auto">
          <a:xfrm>
            <a:off x="6719724" y="2150934"/>
            <a:ext cx="0" cy="3960812"/>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71" name="Line 173"/>
          <p:cNvSpPr>
            <a:spLocks noChangeShapeType="1"/>
          </p:cNvSpPr>
          <p:nvPr/>
        </p:nvSpPr>
        <p:spPr bwMode="auto">
          <a:xfrm>
            <a:off x="6032688" y="2150934"/>
            <a:ext cx="0" cy="3960812"/>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72" name="Line 173"/>
          <p:cNvSpPr>
            <a:spLocks noChangeShapeType="1"/>
          </p:cNvSpPr>
          <p:nvPr/>
        </p:nvSpPr>
        <p:spPr bwMode="auto">
          <a:xfrm>
            <a:off x="5346910" y="2150934"/>
            <a:ext cx="0" cy="3960812"/>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73" name="Line 173"/>
          <p:cNvSpPr>
            <a:spLocks noChangeShapeType="1"/>
          </p:cNvSpPr>
          <p:nvPr/>
        </p:nvSpPr>
        <p:spPr bwMode="auto">
          <a:xfrm>
            <a:off x="4657358" y="2150934"/>
            <a:ext cx="0" cy="3960812"/>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74" name="Text Box 4"/>
          <p:cNvSpPr txBox="1">
            <a:spLocks noChangeArrowheads="1"/>
          </p:cNvSpPr>
          <p:nvPr/>
        </p:nvSpPr>
        <p:spPr bwMode="auto">
          <a:xfrm>
            <a:off x="7545757" y="6089521"/>
            <a:ext cx="791475" cy="630942"/>
          </a:xfrm>
          <a:prstGeom prst="rect">
            <a:avLst/>
          </a:prstGeom>
          <a:noFill/>
          <a:ln w="6350">
            <a:noFill/>
            <a:miter lim="800000"/>
            <a:headEnd/>
            <a:tailEnd/>
          </a:ln>
          <a:effectLst/>
        </p:spPr>
        <p:txBody>
          <a:bodyPr lIns="0" rIns="0">
            <a:spAutoFit/>
          </a:bodyPr>
          <a:lstStyle/>
          <a:p>
            <a:pPr algn="ctr">
              <a:buClr>
                <a:srgbClr val="0077C0"/>
              </a:buClr>
              <a:buSzPts val="1200"/>
              <a:buFont typeface="Wingdings" pitchFamily="2" charset="2"/>
              <a:buChar char="u"/>
              <a:defRPr/>
            </a:pPr>
            <a:r>
              <a:rPr lang="en-US" sz="1100" dirty="0">
                <a:solidFill>
                  <a:srgbClr val="000000"/>
                </a:solidFill>
                <a:latin typeface="Arial"/>
                <a:ea typeface="ＭＳ Ｐゴシック"/>
                <a:cs typeface="ＭＳ Ｐゴシック"/>
              </a:rPr>
              <a:t> </a:t>
            </a:r>
          </a:p>
          <a:p>
            <a:pPr algn="ctr">
              <a:buClr>
                <a:srgbClr val="97C139"/>
              </a:buClr>
              <a:defRPr/>
            </a:pPr>
            <a:r>
              <a:rPr lang="de-DE" sz="800" dirty="0" smtClean="0">
                <a:solidFill>
                  <a:srgbClr val="000000"/>
                </a:solidFill>
                <a:latin typeface="Arial"/>
                <a:ea typeface="ＭＳ Ｐゴシック"/>
                <a:cs typeface="ＭＳ Ｐゴシック"/>
              </a:rPr>
              <a:t>Doku-</a:t>
            </a:r>
          </a:p>
          <a:p>
            <a:pPr algn="ctr">
              <a:buClr>
                <a:srgbClr val="97C139"/>
              </a:buClr>
              <a:defRPr/>
            </a:pPr>
            <a:r>
              <a:rPr lang="de-DE" sz="800" dirty="0" err="1" smtClean="0">
                <a:solidFill>
                  <a:srgbClr val="000000"/>
                </a:solidFill>
                <a:latin typeface="Arial"/>
                <a:ea typeface="ＭＳ Ｐゴシック"/>
                <a:cs typeface="ＭＳ Ｐゴシック"/>
              </a:rPr>
              <a:t>menta</a:t>
            </a:r>
            <a:r>
              <a:rPr lang="de-DE" sz="800" dirty="0" smtClean="0">
                <a:solidFill>
                  <a:srgbClr val="000000"/>
                </a:solidFill>
                <a:latin typeface="Arial"/>
                <a:ea typeface="ＭＳ Ｐゴシック"/>
                <a:cs typeface="ＭＳ Ｐゴシック"/>
              </a:rPr>
              <a:t>-</a:t>
            </a:r>
          </a:p>
          <a:p>
            <a:pPr algn="ctr">
              <a:buClr>
                <a:srgbClr val="97C139"/>
              </a:buClr>
              <a:defRPr/>
            </a:pPr>
            <a:r>
              <a:rPr lang="de-DE" sz="800" dirty="0" err="1" smtClean="0">
                <a:solidFill>
                  <a:srgbClr val="000000"/>
                </a:solidFill>
                <a:latin typeface="Arial"/>
                <a:ea typeface="ＭＳ Ｐゴシック"/>
                <a:cs typeface="ＭＳ Ｐゴシック"/>
              </a:rPr>
              <a:t>tion</a:t>
            </a:r>
            <a:endParaRPr lang="de-DE" sz="1600" dirty="0">
              <a:solidFill>
                <a:srgbClr val="000000"/>
              </a:solidFill>
              <a:latin typeface="Arial"/>
              <a:ea typeface="ＭＳ Ｐゴシック"/>
              <a:cs typeface="ＭＳ Ｐゴシック"/>
            </a:endParaRPr>
          </a:p>
        </p:txBody>
      </p:sp>
      <p:sp>
        <p:nvSpPr>
          <p:cNvPr id="75" name="Rectangle 149"/>
          <p:cNvSpPr>
            <a:spLocks noChangeArrowheads="1"/>
          </p:cNvSpPr>
          <p:nvPr/>
        </p:nvSpPr>
        <p:spPr bwMode="auto">
          <a:xfrm>
            <a:off x="5615476" y="4290884"/>
            <a:ext cx="57882"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76" name="Line 164"/>
          <p:cNvSpPr>
            <a:spLocks noChangeShapeType="1"/>
          </p:cNvSpPr>
          <p:nvPr/>
        </p:nvSpPr>
        <p:spPr bwMode="auto">
          <a:xfrm flipH="1">
            <a:off x="4281123" y="1797987"/>
            <a:ext cx="0" cy="4320000"/>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77" name="Line 165"/>
          <p:cNvSpPr>
            <a:spLocks noChangeShapeType="1"/>
          </p:cNvSpPr>
          <p:nvPr/>
        </p:nvSpPr>
        <p:spPr bwMode="auto">
          <a:xfrm>
            <a:off x="5679103" y="1798509"/>
            <a:ext cx="0" cy="4319479"/>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78" name="Line 173"/>
          <p:cNvSpPr>
            <a:spLocks noChangeShapeType="1"/>
          </p:cNvSpPr>
          <p:nvPr/>
        </p:nvSpPr>
        <p:spPr bwMode="auto">
          <a:xfrm>
            <a:off x="7063242" y="1798509"/>
            <a:ext cx="0" cy="4313237"/>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79" name="Line 164"/>
          <p:cNvSpPr>
            <a:spLocks noChangeShapeType="1"/>
          </p:cNvSpPr>
          <p:nvPr/>
        </p:nvSpPr>
        <p:spPr bwMode="auto">
          <a:xfrm>
            <a:off x="3483413" y="1804751"/>
            <a:ext cx="0" cy="4313237"/>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80" name="Rectangle 132"/>
          <p:cNvSpPr>
            <a:spLocks noChangeArrowheads="1"/>
          </p:cNvSpPr>
          <p:nvPr/>
        </p:nvSpPr>
        <p:spPr bwMode="auto">
          <a:xfrm>
            <a:off x="3483593" y="1899005"/>
            <a:ext cx="684519" cy="288925"/>
          </a:xfrm>
          <a:prstGeom prst="rect">
            <a:avLst/>
          </a:prstGeom>
          <a:noFill/>
          <a:ln w="6350">
            <a:noFill/>
            <a:miter lim="800000"/>
            <a:headEnd/>
            <a:tailEnd/>
          </a:ln>
          <a:effectLst/>
        </p:spPr>
        <p:txBody>
          <a:bodyPr lIns="45720" rIns="45720" anchor="b"/>
          <a:lstStyle/>
          <a:p>
            <a:pPr algn="ctr">
              <a:defRPr/>
            </a:pPr>
            <a:r>
              <a:rPr lang="de-DE" sz="800" b="1" dirty="0" smtClean="0">
                <a:solidFill>
                  <a:srgbClr val="000000"/>
                </a:solidFill>
                <a:latin typeface="Arial"/>
                <a:ea typeface="ＭＳ Ｐゴシック"/>
                <a:cs typeface="ＭＳ Ｐゴシック"/>
              </a:rPr>
              <a:t>vor der Projekt-woche</a:t>
            </a:r>
            <a:endParaRPr lang="de-DE" sz="800" dirty="0">
              <a:solidFill>
                <a:srgbClr val="000000"/>
              </a:solidFill>
              <a:latin typeface="Arial"/>
              <a:ea typeface="ＭＳ Ｐゴシック"/>
              <a:cs typeface="ＭＳ Ｐゴシック"/>
            </a:endParaRPr>
          </a:p>
        </p:txBody>
      </p:sp>
      <p:sp>
        <p:nvSpPr>
          <p:cNvPr id="81" name="Rectangle 132"/>
          <p:cNvSpPr>
            <a:spLocks noChangeArrowheads="1"/>
          </p:cNvSpPr>
          <p:nvPr/>
        </p:nvSpPr>
        <p:spPr bwMode="auto">
          <a:xfrm>
            <a:off x="5031073" y="1788984"/>
            <a:ext cx="656839" cy="288925"/>
          </a:xfrm>
          <a:prstGeom prst="rect">
            <a:avLst/>
          </a:prstGeom>
          <a:noFill/>
          <a:ln w="6350">
            <a:noFill/>
            <a:miter lim="800000"/>
            <a:headEnd/>
            <a:tailEnd/>
          </a:ln>
          <a:effectLst/>
        </p:spPr>
        <p:txBody>
          <a:bodyPr lIns="45720" rIns="45720" anchor="b"/>
          <a:lstStyle/>
          <a:p>
            <a:pPr algn="ctr">
              <a:defRPr/>
            </a:pPr>
            <a:r>
              <a:rPr lang="en-US" sz="800" b="1" dirty="0" err="1">
                <a:solidFill>
                  <a:srgbClr val="000000"/>
                </a:solidFill>
                <a:latin typeface="Arial"/>
                <a:ea typeface="ＭＳ Ｐゴシック"/>
                <a:cs typeface="ＭＳ Ｐゴシック"/>
              </a:rPr>
              <a:t>Dienstag</a:t>
            </a:r>
            <a:endParaRPr lang="de-DE" sz="800" dirty="0">
              <a:solidFill>
                <a:srgbClr val="000000"/>
              </a:solidFill>
              <a:latin typeface="Arial"/>
              <a:ea typeface="ＭＳ Ｐゴシック"/>
              <a:cs typeface="ＭＳ Ｐゴシック"/>
            </a:endParaRPr>
          </a:p>
        </p:txBody>
      </p:sp>
      <p:sp>
        <p:nvSpPr>
          <p:cNvPr id="82" name="Rectangle 133"/>
          <p:cNvSpPr>
            <a:spLocks noChangeArrowheads="1"/>
          </p:cNvSpPr>
          <p:nvPr/>
        </p:nvSpPr>
        <p:spPr bwMode="auto">
          <a:xfrm>
            <a:off x="611188" y="2250650"/>
            <a:ext cx="2804279" cy="3871415"/>
          </a:xfrm>
          <a:prstGeom prst="rect">
            <a:avLst/>
          </a:prstGeom>
          <a:noFill/>
          <a:ln w="6350">
            <a:noFill/>
            <a:miter lim="800000"/>
            <a:headEnd/>
            <a:tailEnd/>
          </a:ln>
          <a:effectLst/>
        </p:spPr>
        <p:txBody>
          <a:bodyPr wrap="square" lIns="0" tIns="0" rIns="0" bIns="0">
            <a:noAutofit/>
          </a:bodyPr>
          <a:lstStyle/>
          <a:p>
            <a:pPr>
              <a:lnSpc>
                <a:spcPct val="140000"/>
              </a:lnSpc>
              <a:defRPr/>
            </a:pPr>
            <a:r>
              <a:rPr lang="en-US" sz="900" b="1" dirty="0" smtClean="0">
                <a:solidFill>
                  <a:srgbClr val="000000"/>
                </a:solidFill>
                <a:latin typeface="Arial" panose="020B0604020202020204" pitchFamily="34" charset="0"/>
                <a:ea typeface="ＭＳ Ｐゴシック"/>
                <a:cs typeface="Arial" panose="020B0604020202020204" pitchFamily="34" charset="0"/>
              </a:rPr>
              <a:t>Phase I – </a:t>
            </a:r>
            <a:r>
              <a:rPr lang="en-US" sz="900" b="1" dirty="0" err="1" smtClean="0">
                <a:solidFill>
                  <a:srgbClr val="000000"/>
                </a:solidFill>
                <a:latin typeface="Arial" panose="020B0604020202020204" pitchFamily="34" charset="0"/>
                <a:ea typeface="ＭＳ Ｐゴシック"/>
                <a:cs typeface="Arial" panose="020B0604020202020204" pitchFamily="34" charset="0"/>
              </a:rPr>
              <a:t>Vorbereitung</a:t>
            </a:r>
            <a:endParaRPr lang="en-US" sz="900" b="1" dirty="0" smtClean="0">
              <a:solidFill>
                <a:srgbClr val="000000"/>
              </a:solidFill>
              <a:latin typeface="Arial" panose="020B0604020202020204" pitchFamily="34" charset="0"/>
              <a:ea typeface="ＭＳ Ｐゴシック"/>
              <a:cs typeface="Arial" panose="020B0604020202020204" pitchFamily="34" charset="0"/>
            </a:endParaRPr>
          </a:p>
          <a:p>
            <a:pPr>
              <a:lnSpc>
                <a:spcPct val="140000"/>
              </a:lnSpc>
              <a:defRPr/>
            </a:pPr>
            <a:r>
              <a:rPr lang="en-US" sz="900" dirty="0" smtClean="0">
                <a:solidFill>
                  <a:srgbClr val="000000"/>
                </a:solidFill>
                <a:latin typeface="Arial" panose="020B0604020202020204" pitchFamily="34" charset="0"/>
                <a:ea typeface="ＭＳ Ｐゴシック"/>
                <a:cs typeface="Arial" panose="020B0604020202020204" pitchFamily="34" charset="0"/>
              </a:rPr>
              <a:t>Kick-Off und </a:t>
            </a:r>
            <a:r>
              <a:rPr lang="en-US" sz="900" dirty="0" err="1" smtClean="0">
                <a:solidFill>
                  <a:srgbClr val="000000"/>
                </a:solidFill>
                <a:latin typeface="Arial" panose="020B0604020202020204" pitchFamily="34" charset="0"/>
                <a:ea typeface="ＭＳ Ｐゴシック"/>
                <a:cs typeface="Arial" panose="020B0604020202020204" pitchFamily="34" charset="0"/>
              </a:rPr>
              <a:t>Präsentation</a:t>
            </a:r>
            <a:r>
              <a:rPr lang="en-US" sz="900" dirty="0" smtClean="0">
                <a:solidFill>
                  <a:srgbClr val="000000"/>
                </a:solidFill>
                <a:latin typeface="Arial" panose="020B0604020202020204" pitchFamily="34" charset="0"/>
                <a:ea typeface="ＭＳ Ｐゴシック"/>
                <a:cs typeface="Arial" panose="020B0604020202020204" pitchFamily="34" charset="0"/>
              </a:rPr>
              <a:t> der </a:t>
            </a:r>
            <a:r>
              <a:rPr lang="en-US" sz="900" dirty="0" err="1" smtClean="0">
                <a:solidFill>
                  <a:srgbClr val="000000"/>
                </a:solidFill>
                <a:latin typeface="Arial" panose="020B0604020202020204" pitchFamily="34" charset="0"/>
                <a:ea typeface="ＭＳ Ｐゴシック"/>
                <a:cs typeface="Arial" panose="020B0604020202020204" pitchFamily="34" charset="0"/>
              </a:rPr>
              <a:t>Aufgabenstellung</a:t>
            </a:r>
            <a:endParaRPr lang="en-US" sz="900" dirty="0">
              <a:solidFill>
                <a:srgbClr val="000000"/>
              </a:solidFill>
              <a:latin typeface="Arial" panose="020B0604020202020204" pitchFamily="34" charset="0"/>
              <a:ea typeface="ＭＳ Ｐゴシック"/>
              <a:cs typeface="Arial" panose="020B0604020202020204" pitchFamily="34" charset="0"/>
            </a:endParaRPr>
          </a:p>
          <a:p>
            <a:pPr>
              <a:lnSpc>
                <a:spcPct val="140000"/>
              </a:lnSpc>
              <a:defRPr/>
            </a:pPr>
            <a:r>
              <a:rPr lang="en-US" sz="900" dirty="0" err="1" smtClean="0">
                <a:solidFill>
                  <a:srgbClr val="000000"/>
                </a:solidFill>
                <a:latin typeface="Arial" panose="020B0604020202020204" pitchFamily="34" charset="0"/>
                <a:ea typeface="ＭＳ Ｐゴシック"/>
                <a:cs typeface="Arial" panose="020B0604020202020204" pitchFamily="34" charset="0"/>
              </a:rPr>
              <a:t>Vorstellen</a:t>
            </a:r>
            <a:r>
              <a:rPr lang="en-US" sz="900" dirty="0" smtClean="0">
                <a:solidFill>
                  <a:srgbClr val="000000"/>
                </a:solidFill>
                <a:latin typeface="Arial" panose="020B0604020202020204" pitchFamily="34" charset="0"/>
                <a:ea typeface="ＭＳ Ｐゴシック"/>
                <a:cs typeface="Arial" panose="020B0604020202020204" pitchFamily="34" charset="0"/>
              </a:rPr>
              <a:t> Partner-</a:t>
            </a:r>
            <a:r>
              <a:rPr lang="en-US" sz="900" dirty="0" err="1" smtClean="0">
                <a:solidFill>
                  <a:srgbClr val="000000"/>
                </a:solidFill>
                <a:latin typeface="Arial" panose="020B0604020202020204" pitchFamily="34" charset="0"/>
                <a:ea typeface="ＭＳ Ｐゴシック"/>
                <a:cs typeface="Arial" panose="020B0604020202020204" pitchFamily="34" charset="0"/>
              </a:rPr>
              <a:t>Unternehmen</a:t>
            </a:r>
            <a:r>
              <a:rPr lang="en-US" sz="900" dirty="0" smtClean="0">
                <a:solidFill>
                  <a:srgbClr val="000000"/>
                </a:solidFill>
                <a:latin typeface="Arial" panose="020B0604020202020204" pitchFamily="34" charset="0"/>
                <a:ea typeface="ＭＳ Ｐゴシック"/>
                <a:cs typeface="Arial" panose="020B0604020202020204" pitchFamily="34" charset="0"/>
              </a:rPr>
              <a:t> </a:t>
            </a:r>
          </a:p>
          <a:p>
            <a:pPr>
              <a:lnSpc>
                <a:spcPct val="140000"/>
              </a:lnSpc>
              <a:defRPr/>
            </a:pPr>
            <a:r>
              <a:rPr lang="en-US" sz="900" dirty="0" err="1" smtClean="0">
                <a:solidFill>
                  <a:srgbClr val="000000"/>
                </a:solidFill>
                <a:latin typeface="Arial" panose="020B0604020202020204" pitchFamily="34" charset="0"/>
                <a:ea typeface="ＭＳ Ｐゴシック"/>
                <a:cs typeface="Arial" panose="020B0604020202020204" pitchFamily="34" charset="0"/>
              </a:rPr>
              <a:t>Durchführen</a:t>
            </a:r>
            <a:r>
              <a:rPr lang="en-US" sz="900" dirty="0" smtClean="0">
                <a:solidFill>
                  <a:srgbClr val="000000"/>
                </a:solidFill>
                <a:latin typeface="Arial" panose="020B0604020202020204" pitchFamily="34" charset="0"/>
                <a:ea typeface="ＭＳ Ｐゴシック"/>
                <a:cs typeface="Arial" panose="020B0604020202020204" pitchFamily="34" charset="0"/>
              </a:rPr>
              <a:t> </a:t>
            </a:r>
            <a:r>
              <a:rPr lang="de-DE" sz="900" dirty="0" smtClean="0">
                <a:solidFill>
                  <a:srgbClr val="000000"/>
                </a:solidFill>
                <a:latin typeface="Arial" panose="020B0604020202020204" pitchFamily="34" charset="0"/>
                <a:ea typeface="ＭＳ Ｐゴシック"/>
                <a:cs typeface="Arial" panose="020B0604020202020204" pitchFamily="34" charset="0"/>
              </a:rPr>
              <a:t>Betriebsrundgang</a:t>
            </a:r>
            <a:endParaRPr lang="en-US" sz="900" dirty="0" smtClean="0">
              <a:solidFill>
                <a:srgbClr val="000000"/>
              </a:solidFill>
              <a:latin typeface="Arial" panose="020B0604020202020204" pitchFamily="34" charset="0"/>
              <a:ea typeface="ＭＳ Ｐゴシック"/>
              <a:cs typeface="Arial" panose="020B0604020202020204" pitchFamily="34" charset="0"/>
            </a:endParaRPr>
          </a:p>
          <a:p>
            <a:pPr>
              <a:lnSpc>
                <a:spcPct val="140000"/>
              </a:lnSpc>
              <a:defRPr/>
            </a:pPr>
            <a:r>
              <a:rPr lang="en-US" sz="900" dirty="0" err="1" smtClean="0">
                <a:solidFill>
                  <a:srgbClr val="000000"/>
                </a:solidFill>
                <a:latin typeface="Arial" panose="020B0604020202020204" pitchFamily="34" charset="0"/>
                <a:ea typeface="ＭＳ Ｐゴシック"/>
                <a:cs typeface="Arial" panose="020B0604020202020204" pitchFamily="34" charset="0"/>
              </a:rPr>
              <a:t>Methodenschulung</a:t>
            </a:r>
            <a:endParaRPr lang="en-US" sz="900" dirty="0" smtClean="0">
              <a:solidFill>
                <a:srgbClr val="000000"/>
              </a:solidFill>
              <a:latin typeface="Arial" panose="020B0604020202020204" pitchFamily="34" charset="0"/>
              <a:ea typeface="ＭＳ Ｐゴシック"/>
              <a:cs typeface="Arial" panose="020B0604020202020204" pitchFamily="34" charset="0"/>
            </a:endParaRPr>
          </a:p>
          <a:p>
            <a:pPr>
              <a:lnSpc>
                <a:spcPct val="140000"/>
              </a:lnSpc>
              <a:spcBef>
                <a:spcPts val="600"/>
              </a:spcBef>
              <a:defRPr/>
            </a:pPr>
            <a:r>
              <a:rPr lang="en-US" sz="900" b="1" dirty="0" smtClean="0">
                <a:solidFill>
                  <a:srgbClr val="000000"/>
                </a:solidFill>
                <a:latin typeface="Arial" panose="020B0604020202020204" pitchFamily="34" charset="0"/>
                <a:ea typeface="ＭＳ Ｐゴシック"/>
                <a:cs typeface="Arial" panose="020B0604020202020204" pitchFamily="34" charset="0"/>
              </a:rPr>
              <a:t>Phase II – </a:t>
            </a:r>
            <a:r>
              <a:rPr lang="de-DE" sz="900" b="1" dirty="0" smtClean="0">
                <a:solidFill>
                  <a:srgbClr val="000000"/>
                </a:solidFill>
                <a:latin typeface="Arial" panose="020B0604020202020204" pitchFamily="34" charset="0"/>
                <a:ea typeface="ＭＳ Ｐゴシック"/>
                <a:cs typeface="Arial" panose="020B0604020202020204" pitchFamily="34" charset="0"/>
              </a:rPr>
              <a:t>Einstieg und Analyse</a:t>
            </a:r>
          </a:p>
          <a:p>
            <a:pPr>
              <a:lnSpc>
                <a:spcPct val="140000"/>
              </a:lnSpc>
              <a:defRPr/>
            </a:pPr>
            <a:r>
              <a:rPr lang="de-DE" sz="900" dirty="0" smtClean="0">
                <a:solidFill>
                  <a:srgbClr val="000000"/>
                </a:solidFill>
                <a:latin typeface="Arial" panose="020B0604020202020204" pitchFamily="34" charset="0"/>
                <a:ea typeface="ＭＳ Ｐゴシック"/>
                <a:cs typeface="Arial" panose="020B0604020202020204" pitchFamily="34" charset="0"/>
              </a:rPr>
              <a:t>Anreise</a:t>
            </a:r>
          </a:p>
          <a:p>
            <a:pPr>
              <a:lnSpc>
                <a:spcPct val="140000"/>
              </a:lnSpc>
              <a:defRPr/>
            </a:pPr>
            <a:r>
              <a:rPr lang="de-DE" sz="900" dirty="0" smtClean="0">
                <a:solidFill>
                  <a:srgbClr val="000000"/>
                </a:solidFill>
                <a:latin typeface="Arial" panose="020B0604020202020204" pitchFamily="34" charset="0"/>
                <a:ea typeface="ＭＳ Ｐゴシック"/>
                <a:cs typeface="Arial" panose="020B0604020202020204" pitchFamily="34" charset="0"/>
              </a:rPr>
              <a:t>Aufnahme und Analyse des ausgewählten Bereichs</a:t>
            </a:r>
          </a:p>
          <a:p>
            <a:pPr>
              <a:lnSpc>
                <a:spcPct val="140000"/>
              </a:lnSpc>
              <a:defRPr/>
            </a:pPr>
            <a:r>
              <a:rPr lang="de-DE" sz="900" dirty="0">
                <a:solidFill>
                  <a:srgbClr val="000000"/>
                </a:solidFill>
                <a:latin typeface="Arial" panose="020B0604020202020204" pitchFamily="34" charset="0"/>
                <a:ea typeface="ＭＳ Ｐゴシック"/>
                <a:cs typeface="Arial" panose="020B0604020202020204" pitchFamily="34" charset="0"/>
              </a:rPr>
              <a:t>Aufbereiten</a:t>
            </a:r>
            <a:r>
              <a:rPr lang="en-US" sz="900" dirty="0">
                <a:solidFill>
                  <a:srgbClr val="000000"/>
                </a:solidFill>
                <a:latin typeface="Arial" panose="020B0604020202020204" pitchFamily="34" charset="0"/>
                <a:ea typeface="ＭＳ Ｐゴシック"/>
                <a:cs typeface="Arial" panose="020B0604020202020204" pitchFamily="34" charset="0"/>
              </a:rPr>
              <a:t> in Form </a:t>
            </a:r>
            <a:r>
              <a:rPr lang="de-DE" sz="900" dirty="0">
                <a:solidFill>
                  <a:srgbClr val="000000"/>
                </a:solidFill>
                <a:latin typeface="Arial" panose="020B0604020202020204" pitchFamily="34" charset="0"/>
                <a:ea typeface="ＭＳ Ｐゴシック"/>
                <a:cs typeface="Arial" panose="020B0604020202020204" pitchFamily="34" charset="0"/>
              </a:rPr>
              <a:t>einer</a:t>
            </a:r>
            <a:r>
              <a:rPr lang="en-US" sz="900" dirty="0">
                <a:solidFill>
                  <a:srgbClr val="000000"/>
                </a:solidFill>
                <a:latin typeface="Arial" panose="020B0604020202020204" pitchFamily="34" charset="0"/>
                <a:ea typeface="ＭＳ Ｐゴシック"/>
                <a:cs typeface="Arial" panose="020B0604020202020204" pitchFamily="34" charset="0"/>
              </a:rPr>
              <a:t> </a:t>
            </a:r>
            <a:r>
              <a:rPr lang="de-DE" sz="900" dirty="0" smtClean="0">
                <a:solidFill>
                  <a:srgbClr val="000000"/>
                </a:solidFill>
                <a:latin typeface="Arial" panose="020B0604020202020204" pitchFamily="34" charset="0"/>
                <a:ea typeface="ＭＳ Ｐゴシック"/>
                <a:cs typeface="Arial" panose="020B0604020202020204" pitchFamily="34" charset="0"/>
              </a:rPr>
              <a:t>Präsentation</a:t>
            </a:r>
          </a:p>
          <a:p>
            <a:pPr>
              <a:lnSpc>
                <a:spcPct val="140000"/>
              </a:lnSpc>
              <a:defRPr/>
            </a:pPr>
            <a:r>
              <a:rPr lang="en-US" sz="900" dirty="0" err="1">
                <a:solidFill>
                  <a:srgbClr val="000000"/>
                </a:solidFill>
                <a:latin typeface="Arial" panose="020B0604020202020204" pitchFamily="34" charset="0"/>
                <a:ea typeface="ＭＳ Ｐゴシック"/>
                <a:cs typeface="Arial" panose="020B0604020202020204" pitchFamily="34" charset="0"/>
              </a:rPr>
              <a:t>Präsentation</a:t>
            </a:r>
            <a:r>
              <a:rPr lang="en-US" sz="900" dirty="0">
                <a:solidFill>
                  <a:srgbClr val="000000"/>
                </a:solidFill>
                <a:latin typeface="Arial" panose="020B0604020202020204" pitchFamily="34" charset="0"/>
                <a:ea typeface="ＭＳ Ｐゴシック"/>
                <a:cs typeface="Arial" panose="020B0604020202020204" pitchFamily="34" charset="0"/>
              </a:rPr>
              <a:t> </a:t>
            </a:r>
            <a:r>
              <a:rPr lang="en-US" sz="900" dirty="0" err="1">
                <a:solidFill>
                  <a:srgbClr val="000000"/>
                </a:solidFill>
                <a:latin typeface="Arial" panose="020B0604020202020204" pitchFamily="34" charset="0"/>
                <a:ea typeface="ＭＳ Ｐゴシック"/>
                <a:cs typeface="Arial" panose="020B0604020202020204" pitchFamily="34" charset="0"/>
              </a:rPr>
              <a:t>vor</a:t>
            </a:r>
            <a:r>
              <a:rPr lang="en-US" sz="900" dirty="0">
                <a:solidFill>
                  <a:srgbClr val="000000"/>
                </a:solidFill>
                <a:latin typeface="Arial" panose="020B0604020202020204" pitchFamily="34" charset="0"/>
                <a:ea typeface="ＭＳ Ｐゴシック"/>
                <a:cs typeface="Arial" panose="020B0604020202020204" pitchFamily="34" charset="0"/>
              </a:rPr>
              <a:t> </a:t>
            </a:r>
            <a:r>
              <a:rPr lang="en-US" sz="900" dirty="0" err="1">
                <a:solidFill>
                  <a:srgbClr val="000000"/>
                </a:solidFill>
                <a:latin typeface="Arial" panose="020B0604020202020204" pitchFamily="34" charset="0"/>
                <a:ea typeface="ＭＳ Ｐゴシック"/>
                <a:cs typeface="Arial" panose="020B0604020202020204" pitchFamily="34" charset="0"/>
              </a:rPr>
              <a:t>dem</a:t>
            </a:r>
            <a:r>
              <a:rPr lang="en-US" sz="900" dirty="0">
                <a:solidFill>
                  <a:srgbClr val="000000"/>
                </a:solidFill>
                <a:latin typeface="Arial" panose="020B0604020202020204" pitchFamily="34" charset="0"/>
                <a:ea typeface="ＭＳ Ｐゴシック"/>
                <a:cs typeface="Arial" panose="020B0604020202020204" pitchFamily="34" charset="0"/>
              </a:rPr>
              <a:t> </a:t>
            </a:r>
            <a:r>
              <a:rPr lang="en-US" sz="900" dirty="0" err="1" smtClean="0">
                <a:solidFill>
                  <a:srgbClr val="000000"/>
                </a:solidFill>
                <a:latin typeface="Arial" panose="020B0604020202020204" pitchFamily="34" charset="0"/>
                <a:ea typeface="ＭＳ Ｐゴシック"/>
                <a:cs typeface="Arial" panose="020B0604020202020204" pitchFamily="34" charset="0"/>
              </a:rPr>
              <a:t>Kunden</a:t>
            </a:r>
            <a:endParaRPr lang="en-US" sz="900" dirty="0" smtClean="0">
              <a:solidFill>
                <a:srgbClr val="000000"/>
              </a:solidFill>
              <a:latin typeface="Arial" panose="020B0604020202020204" pitchFamily="34" charset="0"/>
              <a:ea typeface="ＭＳ Ｐゴシック"/>
              <a:cs typeface="Arial" panose="020B0604020202020204" pitchFamily="34" charset="0"/>
            </a:endParaRPr>
          </a:p>
          <a:p>
            <a:pPr>
              <a:lnSpc>
                <a:spcPct val="140000"/>
              </a:lnSpc>
              <a:defRPr/>
            </a:pPr>
            <a:r>
              <a:rPr lang="de-DE" sz="900" dirty="0">
                <a:solidFill>
                  <a:srgbClr val="000000"/>
                </a:solidFill>
                <a:latin typeface="Arial" panose="020B0604020202020204" pitchFamily="34" charset="0"/>
                <a:ea typeface="ＭＳ Ｐゴシック"/>
                <a:cs typeface="Arial" panose="020B0604020202020204" pitchFamily="34" charset="0"/>
              </a:rPr>
              <a:t>Nacharbeiten</a:t>
            </a:r>
            <a:r>
              <a:rPr lang="en-US" sz="900" dirty="0">
                <a:solidFill>
                  <a:srgbClr val="000000"/>
                </a:solidFill>
                <a:latin typeface="Arial" panose="020B0604020202020204" pitchFamily="34" charset="0"/>
                <a:ea typeface="ＭＳ Ｐゴシック"/>
                <a:cs typeface="Arial" panose="020B0604020202020204" pitchFamily="34" charset="0"/>
              </a:rPr>
              <a:t> der </a:t>
            </a:r>
            <a:r>
              <a:rPr lang="de-DE" sz="900" dirty="0" smtClean="0">
                <a:solidFill>
                  <a:srgbClr val="000000"/>
                </a:solidFill>
                <a:latin typeface="Arial" panose="020B0604020202020204" pitchFamily="34" charset="0"/>
                <a:ea typeface="ＭＳ Ｐゴシック"/>
                <a:cs typeface="Arial" panose="020B0604020202020204" pitchFamily="34" charset="0"/>
              </a:rPr>
              <a:t>Analyse</a:t>
            </a:r>
          </a:p>
          <a:p>
            <a:pPr>
              <a:lnSpc>
                <a:spcPct val="140000"/>
              </a:lnSpc>
              <a:spcBef>
                <a:spcPts val="600"/>
              </a:spcBef>
              <a:defRPr/>
            </a:pPr>
            <a:r>
              <a:rPr lang="de-DE" sz="900" b="1" dirty="0" smtClean="0">
                <a:solidFill>
                  <a:srgbClr val="000000"/>
                </a:solidFill>
                <a:latin typeface="Arial" panose="020B0604020202020204" pitchFamily="34" charset="0"/>
                <a:ea typeface="ＭＳ Ｐゴシック"/>
                <a:cs typeface="Arial" panose="020B0604020202020204" pitchFamily="34" charset="0"/>
              </a:rPr>
              <a:t>Phase III </a:t>
            </a:r>
            <a:r>
              <a:rPr lang="de-DE" sz="900" b="1" dirty="0">
                <a:solidFill>
                  <a:srgbClr val="000000"/>
                </a:solidFill>
                <a:latin typeface="Arial" panose="020B0604020202020204" pitchFamily="34" charset="0"/>
                <a:ea typeface="ＭＳ Ｐゴシック"/>
                <a:cs typeface="Arial" panose="020B0604020202020204" pitchFamily="34" charset="0"/>
              </a:rPr>
              <a:t>– </a:t>
            </a:r>
            <a:r>
              <a:rPr lang="de-DE" sz="900" b="1" dirty="0" smtClean="0">
                <a:solidFill>
                  <a:srgbClr val="000000"/>
                </a:solidFill>
                <a:latin typeface="Arial" panose="020B0604020202020204" pitchFamily="34" charset="0"/>
                <a:ea typeface="ＭＳ Ｐゴシック"/>
                <a:cs typeface="Arial" panose="020B0604020202020204" pitchFamily="34" charset="0"/>
              </a:rPr>
              <a:t>Konzeption</a:t>
            </a:r>
          </a:p>
          <a:p>
            <a:pPr>
              <a:lnSpc>
                <a:spcPct val="140000"/>
              </a:lnSpc>
              <a:defRPr/>
            </a:pPr>
            <a:r>
              <a:rPr lang="de-DE" sz="900" dirty="0">
                <a:solidFill>
                  <a:srgbClr val="000000"/>
                </a:solidFill>
                <a:latin typeface="Arial" panose="020B0604020202020204" pitchFamily="34" charset="0"/>
                <a:ea typeface="ＭＳ Ｐゴシック"/>
                <a:cs typeface="Arial" panose="020B0604020202020204" pitchFamily="34" charset="0"/>
              </a:rPr>
              <a:t>Ableiten von Erkenntnissen aus der </a:t>
            </a:r>
            <a:r>
              <a:rPr lang="de-DE" sz="900" dirty="0" smtClean="0">
                <a:solidFill>
                  <a:srgbClr val="000000"/>
                </a:solidFill>
                <a:latin typeface="Arial" panose="020B0604020202020204" pitchFamily="34" charset="0"/>
                <a:ea typeface="ＭＳ Ｐゴシック"/>
                <a:cs typeface="Arial" panose="020B0604020202020204" pitchFamily="34" charset="0"/>
              </a:rPr>
              <a:t>Analyse</a:t>
            </a:r>
          </a:p>
          <a:p>
            <a:pPr>
              <a:lnSpc>
                <a:spcPct val="140000"/>
              </a:lnSpc>
              <a:defRPr/>
            </a:pPr>
            <a:r>
              <a:rPr lang="de-DE" sz="900" dirty="0">
                <a:solidFill>
                  <a:srgbClr val="000000"/>
                </a:solidFill>
                <a:latin typeface="Arial" panose="020B0604020202020204" pitchFamily="34" charset="0"/>
                <a:ea typeface="ＭＳ Ｐゴシック"/>
                <a:cs typeface="Arial" panose="020B0604020202020204" pitchFamily="34" charset="0"/>
              </a:rPr>
              <a:t>Entwickeln von </a:t>
            </a:r>
            <a:r>
              <a:rPr lang="de-DE" sz="900" dirty="0" smtClean="0">
                <a:solidFill>
                  <a:srgbClr val="000000"/>
                </a:solidFill>
                <a:latin typeface="Arial" panose="020B0604020202020204" pitchFamily="34" charset="0"/>
                <a:ea typeface="ＭＳ Ｐゴシック"/>
                <a:cs typeface="Arial" panose="020B0604020202020204" pitchFamily="34" charset="0"/>
              </a:rPr>
              <a:t>Maßnahmen</a:t>
            </a:r>
          </a:p>
          <a:p>
            <a:pPr>
              <a:lnSpc>
                <a:spcPct val="140000"/>
              </a:lnSpc>
              <a:defRPr/>
            </a:pPr>
            <a:r>
              <a:rPr lang="de-DE" sz="900" dirty="0">
                <a:solidFill>
                  <a:srgbClr val="000000"/>
                </a:solidFill>
                <a:latin typeface="Arial" panose="020B0604020202020204" pitchFamily="34" charset="0"/>
                <a:ea typeface="ＭＳ Ｐゴシック"/>
                <a:cs typeface="Arial" panose="020B0604020202020204" pitchFamily="34" charset="0"/>
              </a:rPr>
              <a:t>Erarbeiten eines </a:t>
            </a:r>
            <a:r>
              <a:rPr lang="de-DE" sz="900" dirty="0" smtClean="0">
                <a:solidFill>
                  <a:srgbClr val="000000"/>
                </a:solidFill>
                <a:latin typeface="Arial" panose="020B0604020202020204" pitchFamily="34" charset="0"/>
                <a:ea typeface="ＭＳ Ｐゴシック"/>
                <a:cs typeface="Arial" panose="020B0604020202020204" pitchFamily="34" charset="0"/>
              </a:rPr>
              <a:t>Grobkonzepts</a:t>
            </a:r>
          </a:p>
          <a:p>
            <a:pPr>
              <a:lnSpc>
                <a:spcPct val="140000"/>
              </a:lnSpc>
              <a:spcBef>
                <a:spcPts val="600"/>
              </a:spcBef>
              <a:defRPr/>
            </a:pPr>
            <a:r>
              <a:rPr lang="en-US" sz="900" b="1" dirty="0" smtClean="0">
                <a:solidFill>
                  <a:srgbClr val="000000"/>
                </a:solidFill>
                <a:latin typeface="Arial" panose="020B0604020202020204" pitchFamily="34" charset="0"/>
                <a:ea typeface="ＭＳ Ｐゴシック"/>
                <a:cs typeface="Arial" panose="020B0604020202020204" pitchFamily="34" charset="0"/>
              </a:rPr>
              <a:t>Phase IV </a:t>
            </a:r>
            <a:r>
              <a:rPr lang="en-US" sz="900" b="1" dirty="0">
                <a:solidFill>
                  <a:srgbClr val="000000"/>
                </a:solidFill>
                <a:latin typeface="Arial" panose="020B0604020202020204" pitchFamily="34" charset="0"/>
                <a:ea typeface="ＭＳ Ｐゴシック"/>
                <a:cs typeface="Arial" panose="020B0604020202020204" pitchFamily="34" charset="0"/>
              </a:rPr>
              <a:t>– </a:t>
            </a:r>
            <a:r>
              <a:rPr lang="en-US" sz="900" b="1" dirty="0" err="1" smtClean="0">
                <a:solidFill>
                  <a:srgbClr val="000000"/>
                </a:solidFill>
                <a:latin typeface="Arial" panose="020B0604020202020204" pitchFamily="34" charset="0"/>
                <a:ea typeface="ＭＳ Ｐゴシック"/>
                <a:cs typeface="Arial" panose="020B0604020202020204" pitchFamily="34" charset="0"/>
              </a:rPr>
              <a:t>Abschluss</a:t>
            </a:r>
            <a:endParaRPr lang="en-US" sz="900" b="1" dirty="0" smtClean="0">
              <a:solidFill>
                <a:srgbClr val="000000"/>
              </a:solidFill>
              <a:latin typeface="Arial" panose="020B0604020202020204" pitchFamily="34" charset="0"/>
              <a:ea typeface="ＭＳ Ｐゴシック"/>
              <a:cs typeface="Arial" panose="020B0604020202020204" pitchFamily="34" charset="0"/>
            </a:endParaRPr>
          </a:p>
          <a:p>
            <a:pPr>
              <a:lnSpc>
                <a:spcPct val="140000"/>
              </a:lnSpc>
              <a:spcAft>
                <a:spcPts val="100"/>
              </a:spcAft>
              <a:defRPr/>
            </a:pPr>
            <a:r>
              <a:rPr lang="de-DE" sz="900" dirty="0">
                <a:solidFill>
                  <a:srgbClr val="000000"/>
                </a:solidFill>
                <a:latin typeface="Arial" panose="020B0604020202020204" pitchFamily="34" charset="0"/>
                <a:ea typeface="ＭＳ Ｐゴシック"/>
                <a:cs typeface="Arial" panose="020B0604020202020204" pitchFamily="34" charset="0"/>
              </a:rPr>
              <a:t>Abschlusspräsentation </a:t>
            </a:r>
            <a:r>
              <a:rPr lang="de-DE" sz="900" dirty="0" smtClean="0">
                <a:solidFill>
                  <a:srgbClr val="000000"/>
                </a:solidFill>
                <a:latin typeface="Arial" panose="020B0604020202020204" pitchFamily="34" charset="0"/>
                <a:ea typeface="ＭＳ Ｐゴシック"/>
                <a:cs typeface="Arial" panose="020B0604020202020204" pitchFamily="34" charset="0"/>
              </a:rPr>
              <a:t>und Gala-Dinner</a:t>
            </a:r>
            <a:endParaRPr lang="de-DE" sz="900" dirty="0">
              <a:solidFill>
                <a:srgbClr val="000000"/>
              </a:solidFill>
              <a:latin typeface="Arial" panose="020B0604020202020204" pitchFamily="34" charset="0"/>
              <a:ea typeface="ＭＳ Ｐゴシック"/>
              <a:cs typeface="Arial" panose="020B0604020202020204" pitchFamily="34" charset="0"/>
            </a:endParaRPr>
          </a:p>
          <a:p>
            <a:pPr>
              <a:lnSpc>
                <a:spcPct val="113000"/>
              </a:lnSpc>
              <a:spcAft>
                <a:spcPts val="100"/>
              </a:spcAft>
              <a:defRPr/>
            </a:pPr>
            <a:r>
              <a:rPr lang="de-DE" sz="900" dirty="0">
                <a:solidFill>
                  <a:srgbClr val="000000"/>
                </a:solidFill>
                <a:latin typeface="Arial" panose="020B0604020202020204" pitchFamily="34" charset="0"/>
                <a:ea typeface="ＭＳ Ｐゴシック"/>
                <a:cs typeface="Arial" panose="020B0604020202020204" pitchFamily="34" charset="0"/>
              </a:rPr>
              <a:t>Erstellen der </a:t>
            </a:r>
            <a:r>
              <a:rPr lang="de-DE" sz="900" dirty="0" smtClean="0">
                <a:solidFill>
                  <a:srgbClr val="000000"/>
                </a:solidFill>
                <a:latin typeface="Arial" panose="020B0604020202020204" pitchFamily="34" charset="0"/>
                <a:ea typeface="ＭＳ Ｐゴシック"/>
                <a:cs typeface="Arial" panose="020B0604020202020204" pitchFamily="34" charset="0"/>
              </a:rPr>
              <a:t>Dokumentation </a:t>
            </a:r>
          </a:p>
          <a:p>
            <a:pPr>
              <a:lnSpc>
                <a:spcPct val="113000"/>
              </a:lnSpc>
              <a:spcAft>
                <a:spcPts val="100"/>
              </a:spcAft>
              <a:defRPr/>
            </a:pPr>
            <a:r>
              <a:rPr lang="de-DE" sz="900" dirty="0" smtClean="0">
                <a:solidFill>
                  <a:srgbClr val="000000"/>
                </a:solidFill>
                <a:latin typeface="Arial" panose="020B0604020202020204" pitchFamily="34" charset="0"/>
                <a:ea typeface="ＭＳ Ｐゴシック"/>
                <a:cs typeface="Arial" panose="020B0604020202020204" pitchFamily="34" charset="0"/>
              </a:rPr>
              <a:t>Planung Feinkonzept und Ausarbeitung Roadmap</a:t>
            </a:r>
            <a:endParaRPr lang="de-DE" sz="900" dirty="0">
              <a:solidFill>
                <a:srgbClr val="000000"/>
              </a:solidFill>
              <a:latin typeface="Arial" panose="020B0604020202020204" pitchFamily="34" charset="0"/>
              <a:ea typeface="ＭＳ Ｐゴシック"/>
              <a:cs typeface="Arial" panose="020B0604020202020204" pitchFamily="34" charset="0"/>
            </a:endParaRPr>
          </a:p>
          <a:p>
            <a:pPr>
              <a:lnSpc>
                <a:spcPct val="135000"/>
              </a:lnSpc>
              <a:defRPr/>
            </a:pPr>
            <a:endParaRPr lang="de-DE" sz="1050" dirty="0">
              <a:solidFill>
                <a:srgbClr val="000000"/>
              </a:solidFill>
              <a:latin typeface="Arial" panose="020B0604020202020204" pitchFamily="34" charset="0"/>
              <a:ea typeface="ＭＳ Ｐゴシック"/>
              <a:cs typeface="Arial" panose="020B0604020202020204" pitchFamily="34" charset="0"/>
            </a:endParaRPr>
          </a:p>
        </p:txBody>
      </p:sp>
      <p:sp>
        <p:nvSpPr>
          <p:cNvPr id="83" name="Rectangle 132"/>
          <p:cNvSpPr>
            <a:spLocks noChangeArrowheads="1"/>
          </p:cNvSpPr>
          <p:nvPr/>
        </p:nvSpPr>
        <p:spPr bwMode="auto">
          <a:xfrm>
            <a:off x="4315098" y="1788984"/>
            <a:ext cx="642995" cy="288925"/>
          </a:xfrm>
          <a:prstGeom prst="rect">
            <a:avLst/>
          </a:prstGeom>
          <a:noFill/>
          <a:ln w="6350">
            <a:noFill/>
            <a:miter lim="800000"/>
            <a:headEnd/>
            <a:tailEnd/>
          </a:ln>
          <a:effectLst/>
        </p:spPr>
        <p:txBody>
          <a:bodyPr lIns="45720" rIns="45720" anchor="b"/>
          <a:lstStyle/>
          <a:p>
            <a:pPr algn="ctr">
              <a:defRPr/>
            </a:pPr>
            <a:r>
              <a:rPr lang="en-US" sz="800" b="1" dirty="0">
                <a:solidFill>
                  <a:srgbClr val="000000"/>
                </a:solidFill>
                <a:latin typeface="Arial"/>
                <a:ea typeface="ＭＳ Ｐゴシック"/>
                <a:cs typeface="ＭＳ Ｐゴシック"/>
              </a:rPr>
              <a:t>Montag</a:t>
            </a:r>
            <a:endParaRPr lang="de-DE" sz="800" dirty="0">
              <a:solidFill>
                <a:srgbClr val="000000"/>
              </a:solidFill>
              <a:latin typeface="Arial"/>
              <a:ea typeface="ＭＳ Ｐゴシック"/>
              <a:cs typeface="ＭＳ Ｐゴシック"/>
            </a:endParaRPr>
          </a:p>
        </p:txBody>
      </p:sp>
      <p:sp>
        <p:nvSpPr>
          <p:cNvPr id="84" name="Rechteck 83"/>
          <p:cNvSpPr/>
          <p:nvPr/>
        </p:nvSpPr>
        <p:spPr>
          <a:xfrm>
            <a:off x="5273071" y="2295813"/>
            <a:ext cx="938325" cy="625600"/>
          </a:xfrm>
          <a:prstGeom prst="rect">
            <a:avLst/>
          </a:prstGeom>
          <a:solidFill>
            <a:schemeClr val="accent1">
              <a:lumMod val="40000"/>
              <a:lumOff val="60000"/>
            </a:schemeClr>
          </a:solidFill>
          <a:ln w="9525">
            <a:solidFill>
              <a:srgbClr val="9BB6DD"/>
            </a:solidFill>
            <a:miter lim="800000"/>
            <a:headEnd/>
            <a:tailEnd/>
          </a:ln>
        </p:spPr>
        <p:txBody>
          <a:bodyPr anchor="ctr"/>
          <a:lstStyle/>
          <a:p>
            <a:pPr algn="ctr"/>
            <a:r>
              <a:rPr lang="de-DE" sz="900" dirty="0">
                <a:solidFill>
                  <a:srgbClr val="000000"/>
                </a:solidFill>
                <a:latin typeface="Arial" charset="0"/>
              </a:rPr>
              <a:t>Wird durch </a:t>
            </a:r>
            <a:r>
              <a:rPr lang="de-DE" sz="900">
                <a:solidFill>
                  <a:srgbClr val="000000"/>
                </a:solidFill>
                <a:latin typeface="Arial" charset="0"/>
              </a:rPr>
              <a:t>das </a:t>
            </a:r>
            <a:r>
              <a:rPr lang="de-DE" sz="900" smtClean="0">
                <a:solidFill>
                  <a:srgbClr val="000000"/>
                </a:solidFill>
                <a:latin typeface="Arial" charset="0"/>
              </a:rPr>
              <a:t>Partner-Unternehmen </a:t>
            </a:r>
            <a:r>
              <a:rPr lang="de-DE" sz="900" dirty="0">
                <a:solidFill>
                  <a:srgbClr val="000000"/>
                </a:solidFill>
                <a:latin typeface="Arial" charset="0"/>
              </a:rPr>
              <a:t>durchgeführt</a:t>
            </a:r>
          </a:p>
        </p:txBody>
      </p:sp>
      <p:cxnSp>
        <p:nvCxnSpPr>
          <p:cNvPr id="85" name="Gerade Verbindung mit Pfeil 84"/>
          <p:cNvCxnSpPr>
            <a:stCxn id="84" idx="1"/>
            <a:endCxn id="49" idx="3"/>
          </p:cNvCxnSpPr>
          <p:nvPr/>
        </p:nvCxnSpPr>
        <p:spPr>
          <a:xfrm flipH="1">
            <a:off x="3768599" y="2608613"/>
            <a:ext cx="1504472" cy="130612"/>
          </a:xfrm>
          <a:prstGeom prst="straightConnector1">
            <a:avLst/>
          </a:prstGeom>
          <a:noFill/>
          <a:ln w="28575" cap="flat" cmpd="sng" algn="ctr">
            <a:solidFill>
              <a:schemeClr val="accent1">
                <a:lumMod val="40000"/>
                <a:lumOff val="60000"/>
              </a:schemeClr>
            </a:solidFill>
            <a:prstDash val="solid"/>
            <a:headEnd type="none" w="med" len="med"/>
            <a:tailEnd type="triangle" w="lg" len="lg"/>
          </a:ln>
          <a:effectLst/>
        </p:spPr>
      </p:cxnSp>
      <p:cxnSp>
        <p:nvCxnSpPr>
          <p:cNvPr id="86" name="Gerade Verbindung mit Pfeil 85"/>
          <p:cNvCxnSpPr>
            <a:stCxn id="84" idx="1"/>
          </p:cNvCxnSpPr>
          <p:nvPr/>
        </p:nvCxnSpPr>
        <p:spPr>
          <a:xfrm flipH="1">
            <a:off x="3984722" y="2608613"/>
            <a:ext cx="1288349" cy="312800"/>
          </a:xfrm>
          <a:prstGeom prst="straightConnector1">
            <a:avLst/>
          </a:prstGeom>
          <a:noFill/>
          <a:ln w="28575" cap="flat" cmpd="sng" algn="ctr">
            <a:solidFill>
              <a:schemeClr val="accent1">
                <a:lumMod val="40000"/>
                <a:lumOff val="60000"/>
              </a:schemeClr>
            </a:solidFill>
            <a:prstDash val="solid"/>
            <a:headEnd type="none" w="med" len="med"/>
            <a:tailEnd type="triangle" w="lg" len="lg"/>
          </a:ln>
          <a:effectLst/>
        </p:spPr>
      </p:cxnSp>
      <p:sp>
        <p:nvSpPr>
          <p:cNvPr id="87" name="Line 165"/>
          <p:cNvSpPr>
            <a:spLocks noChangeShapeType="1"/>
          </p:cNvSpPr>
          <p:nvPr/>
        </p:nvSpPr>
        <p:spPr bwMode="auto">
          <a:xfrm>
            <a:off x="6377465" y="1798509"/>
            <a:ext cx="0" cy="4313237"/>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96" name="Line 164"/>
          <p:cNvSpPr>
            <a:spLocks noChangeShapeType="1"/>
          </p:cNvSpPr>
          <p:nvPr/>
        </p:nvSpPr>
        <p:spPr bwMode="auto">
          <a:xfrm flipH="1">
            <a:off x="4136804" y="1797988"/>
            <a:ext cx="0" cy="4320000"/>
          </a:xfrm>
          <a:prstGeom prst="line">
            <a:avLst/>
          </a:prstGeom>
          <a:noFill/>
          <a:ln w="12700">
            <a:solidFill>
              <a:srgbClr val="000000"/>
            </a:solidFill>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97" name="Line 161"/>
          <p:cNvSpPr>
            <a:spLocks noChangeShapeType="1"/>
          </p:cNvSpPr>
          <p:nvPr/>
        </p:nvSpPr>
        <p:spPr bwMode="auto">
          <a:xfrm flipV="1">
            <a:off x="4143565" y="2149153"/>
            <a:ext cx="144000" cy="0"/>
          </a:xfrm>
          <a:prstGeom prst="line">
            <a:avLst/>
          </a:prstGeom>
          <a:noFill/>
          <a:ln w="28575">
            <a:solidFill>
              <a:schemeClr val="bg1"/>
            </a:solidFill>
            <a:prstDash val="sysDot"/>
            <a:round/>
            <a:headEnd/>
            <a:tailEnd/>
          </a:ln>
          <a:effectLst/>
        </p:spPr>
        <p:txBody>
          <a:bodyPr wrap="none" lIns="36000" tIns="36000" rIns="36000" bIns="36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sysClr val="windowText" lastClr="000000"/>
              </a:solidFill>
              <a:effectLst/>
              <a:uLnTx/>
              <a:uFillTx/>
              <a:latin typeface="Arial"/>
            </a:endParaRPr>
          </a:p>
        </p:txBody>
      </p:sp>
      <p:sp>
        <p:nvSpPr>
          <p:cNvPr id="88" name="Rectangle 148"/>
          <p:cNvSpPr>
            <a:spLocks noChangeArrowheads="1"/>
          </p:cNvSpPr>
          <p:nvPr/>
        </p:nvSpPr>
        <p:spPr bwMode="auto">
          <a:xfrm>
            <a:off x="7402357" y="5963521"/>
            <a:ext cx="1130456" cy="126000"/>
          </a:xfrm>
          <a:prstGeom prst="rect">
            <a:avLst/>
          </a:prstGeom>
          <a:solidFill>
            <a:srgbClr val="9BB6DD"/>
          </a:solidFill>
          <a:ln w="6350">
            <a:noFill/>
            <a:miter lim="800000"/>
            <a:headEnd/>
            <a:tailEnd/>
          </a:ln>
          <a:effec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srgbClr val="000000"/>
              </a:solidFill>
              <a:effectLst/>
              <a:uLnTx/>
              <a:uFillTx/>
              <a:latin typeface="Arial"/>
              <a:ea typeface="ＭＳ Ｐゴシック"/>
              <a:cs typeface="ＭＳ Ｐゴシック"/>
            </a:endParaRPr>
          </a:p>
        </p:txBody>
      </p:sp>
      <p:sp>
        <p:nvSpPr>
          <p:cNvPr id="89" name="Text Box 4"/>
          <p:cNvSpPr txBox="1">
            <a:spLocks noChangeArrowheads="1"/>
          </p:cNvSpPr>
          <p:nvPr/>
        </p:nvSpPr>
        <p:spPr bwMode="auto">
          <a:xfrm>
            <a:off x="8136975" y="6089521"/>
            <a:ext cx="791475" cy="630942"/>
          </a:xfrm>
          <a:prstGeom prst="rect">
            <a:avLst/>
          </a:prstGeom>
          <a:noFill/>
          <a:ln w="6350">
            <a:noFill/>
            <a:miter lim="800000"/>
            <a:headEnd/>
            <a:tailEnd/>
          </a:ln>
          <a:effectLst/>
        </p:spPr>
        <p:txBody>
          <a:bodyPr lIns="0" rIns="0">
            <a:spAutoFit/>
          </a:bodyPr>
          <a:lstStyle/>
          <a:p>
            <a:pPr algn="ctr">
              <a:buClr>
                <a:srgbClr val="0077C0"/>
              </a:buClr>
              <a:buSzPts val="1200"/>
              <a:buFont typeface="Wingdings" pitchFamily="2" charset="2"/>
              <a:buChar char="u"/>
              <a:defRPr/>
            </a:pPr>
            <a:r>
              <a:rPr lang="en-US" sz="1100" dirty="0">
                <a:solidFill>
                  <a:srgbClr val="000000"/>
                </a:solidFill>
                <a:latin typeface="Arial"/>
                <a:ea typeface="ＭＳ Ｐゴシック"/>
                <a:cs typeface="ＭＳ Ｐゴシック"/>
              </a:rPr>
              <a:t> </a:t>
            </a:r>
          </a:p>
          <a:p>
            <a:pPr algn="ctr">
              <a:buClr>
                <a:srgbClr val="97C139"/>
              </a:buClr>
              <a:defRPr/>
            </a:pPr>
            <a:r>
              <a:rPr lang="de-DE" sz="800" dirty="0" smtClean="0">
                <a:solidFill>
                  <a:srgbClr val="000000"/>
                </a:solidFill>
                <a:latin typeface="Arial"/>
                <a:ea typeface="ＭＳ Ｐゴシック"/>
                <a:cs typeface="ＭＳ Ｐゴシック"/>
              </a:rPr>
              <a:t>Management-</a:t>
            </a:r>
          </a:p>
          <a:p>
            <a:pPr algn="ctr">
              <a:buClr>
                <a:srgbClr val="97C139"/>
              </a:buClr>
              <a:defRPr/>
            </a:pPr>
            <a:r>
              <a:rPr lang="de-DE" sz="800" dirty="0" err="1" smtClean="0">
                <a:solidFill>
                  <a:srgbClr val="000000"/>
                </a:solidFill>
                <a:latin typeface="Arial"/>
                <a:ea typeface="ＭＳ Ｐゴシック"/>
                <a:cs typeface="ＭＳ Ｐゴシック"/>
              </a:rPr>
              <a:t>präsentation</a:t>
            </a:r>
            <a:r>
              <a:rPr lang="de-DE" sz="800" dirty="0" smtClean="0">
                <a:solidFill>
                  <a:srgbClr val="000000"/>
                </a:solidFill>
                <a:latin typeface="Arial"/>
                <a:ea typeface="ＭＳ Ｐゴシック"/>
                <a:cs typeface="ＭＳ Ｐゴシック"/>
              </a:rPr>
              <a:t> /</a:t>
            </a:r>
          </a:p>
          <a:p>
            <a:pPr algn="ctr">
              <a:buClr>
                <a:srgbClr val="97C139"/>
              </a:buClr>
              <a:defRPr/>
            </a:pPr>
            <a:r>
              <a:rPr lang="de-DE" sz="800" dirty="0" smtClean="0">
                <a:solidFill>
                  <a:srgbClr val="000000"/>
                </a:solidFill>
                <a:latin typeface="Arial"/>
                <a:ea typeface="ＭＳ Ｐゴシック"/>
                <a:cs typeface="ＭＳ Ｐゴシック"/>
              </a:rPr>
              <a:t>Workshop</a:t>
            </a:r>
            <a:endParaRPr lang="de-DE" sz="1600" dirty="0">
              <a:solidFill>
                <a:srgbClr val="000000"/>
              </a:solidFill>
              <a:latin typeface="Arial"/>
              <a:ea typeface="ＭＳ Ｐゴシック"/>
              <a:cs typeface="ＭＳ Ｐゴシック"/>
            </a:endParaRPr>
          </a:p>
        </p:txBody>
      </p:sp>
    </p:spTree>
    <p:extLst>
      <p:ext uri="{BB962C8B-B14F-4D97-AF65-F5344CB8AC3E}">
        <p14:creationId xmlns:p14="http://schemas.microsoft.com/office/powerpoint/2010/main" val="42710465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3"/>
          </p:nvPr>
        </p:nvSpPr>
        <p:spPr/>
        <p:txBody>
          <a:bodyPr/>
          <a:lstStyle/>
          <a:p>
            <a:r>
              <a:rPr lang="de-DE" sz="1600" dirty="0"/>
              <a:t>Innerhalb von zwei Wochen erarbeitet eine Studentengruppe angeleitet durch einen Projektleiter und Assistenten Lösungsvorschläge für konkrete Themen.</a:t>
            </a:r>
          </a:p>
        </p:txBody>
      </p:sp>
      <p:sp>
        <p:nvSpPr>
          <p:cNvPr id="6" name="Textplatzhalter 4"/>
          <p:cNvSpPr>
            <a:spLocks noGrp="1"/>
          </p:cNvSpPr>
          <p:nvPr>
            <p:ph type="body" sz="quarter" idx="13"/>
          </p:nvPr>
        </p:nvSpPr>
        <p:spPr>
          <a:xfrm>
            <a:off x="611188" y="2243252"/>
            <a:ext cx="7777162" cy="4320480"/>
          </a:xfrm>
        </p:spPr>
        <p:txBody>
          <a:bodyPr>
            <a:noAutofit/>
          </a:bodyPr>
          <a:lstStyle/>
          <a:p>
            <a:pPr marL="285750" lvl="2" indent="-285750">
              <a:lnSpc>
                <a:spcPct val="130000"/>
              </a:lnSpc>
              <a:spcBef>
                <a:spcPts val="0"/>
              </a:spcBef>
              <a:buClr>
                <a:srgbClr val="9BB6DD"/>
              </a:buClr>
              <a:buSzPct val="75000"/>
              <a:buFont typeface="Wingdings" panose="05000000000000000000" pitchFamily="2" charset="2"/>
              <a:buChar char="n"/>
            </a:pPr>
            <a:r>
              <a:rPr lang="de-DE" sz="1400" dirty="0" smtClean="0">
                <a:latin typeface="Arial" panose="020B0604020202020204" pitchFamily="34" charset="0"/>
                <a:cs typeface="Arial" panose="020B0604020202020204" pitchFamily="34" charset="0"/>
              </a:rPr>
              <a:t>Bearbeitung </a:t>
            </a:r>
            <a:r>
              <a:rPr lang="de-DE" sz="1400" dirty="0">
                <a:latin typeface="Arial" panose="020B0604020202020204" pitchFamily="34" charset="0"/>
                <a:cs typeface="Arial" panose="020B0604020202020204" pitchFamily="34" charset="0"/>
              </a:rPr>
              <a:t>durch interdisziplinäres Projektteam </a:t>
            </a:r>
            <a:r>
              <a:rPr lang="de-DE" sz="1400" dirty="0" smtClean="0">
                <a:latin typeface="Arial" panose="020B0604020202020204" pitchFamily="34" charset="0"/>
                <a:cs typeface="Arial" panose="020B0604020202020204" pitchFamily="34" charset="0"/>
              </a:rPr>
              <a:t>der TH </a:t>
            </a:r>
            <a:r>
              <a:rPr lang="de-DE" sz="1400" dirty="0">
                <a:latin typeface="Arial" panose="020B0604020202020204" pitchFamily="34" charset="0"/>
                <a:cs typeface="Arial" panose="020B0604020202020204" pitchFamily="34" charset="0"/>
              </a:rPr>
              <a:t>Ingolstadt und der FAU Erlangen-Nürnberg </a:t>
            </a:r>
            <a:r>
              <a:rPr lang="de-DE" sz="1400" dirty="0" smtClean="0">
                <a:latin typeface="Arial" panose="020B0604020202020204" pitchFamily="34" charset="0"/>
                <a:cs typeface="Arial" panose="020B0604020202020204" pitchFamily="34" charset="0"/>
              </a:rPr>
              <a:t>(Lehrstuhl FAPS)</a:t>
            </a:r>
          </a:p>
          <a:p>
            <a:pPr marL="533400" lvl="3" indent="-180975">
              <a:lnSpc>
                <a:spcPct val="130000"/>
              </a:lnSpc>
              <a:spcBef>
                <a:spcPts val="0"/>
              </a:spcBef>
              <a:buClr>
                <a:srgbClr val="005A9B"/>
              </a:buClr>
              <a:buFont typeface="Symbol" panose="05050102010706020507" pitchFamily="18" charset="2"/>
              <a:buChar char="-"/>
              <a:defRPr/>
            </a:pPr>
            <a:r>
              <a:rPr lang="de-DE" sz="1200" smtClean="0">
                <a:latin typeface="Arial" panose="020B0604020202020204" pitchFamily="34" charset="0"/>
                <a:cs typeface="Arial" panose="020B0604020202020204" pitchFamily="34" charset="0"/>
              </a:rPr>
              <a:t>2 - 3 </a:t>
            </a:r>
            <a:r>
              <a:rPr lang="de-DE" sz="1200" dirty="0">
                <a:latin typeface="Arial" panose="020B0604020202020204" pitchFamily="34" charset="0"/>
                <a:cs typeface="Arial" panose="020B0604020202020204" pitchFamily="34" charset="0"/>
              </a:rPr>
              <a:t>Senior Experts (je nach Projekt-/Kundenanforderungen</a:t>
            </a:r>
            <a:r>
              <a:rPr lang="de-DE" sz="1200" dirty="0" smtClean="0">
                <a:latin typeface="Arial" panose="020B0604020202020204" pitchFamily="34" charset="0"/>
                <a:cs typeface="Arial" panose="020B0604020202020204" pitchFamily="34" charset="0"/>
              </a:rPr>
              <a:t>)</a:t>
            </a:r>
          </a:p>
          <a:p>
            <a:pPr marL="533400" lvl="3" indent="-180975">
              <a:lnSpc>
                <a:spcPct val="130000"/>
              </a:lnSpc>
              <a:spcBef>
                <a:spcPts val="0"/>
              </a:spcBef>
              <a:buClr>
                <a:srgbClr val="005A9B"/>
              </a:buClr>
              <a:buFont typeface="Symbol" panose="05050102010706020507" pitchFamily="18" charset="2"/>
              <a:buChar char="-"/>
              <a:defRPr/>
            </a:pPr>
            <a:r>
              <a:rPr lang="de-DE" sz="1200" dirty="0" smtClean="0">
                <a:latin typeface="Arial" panose="020B0604020202020204" pitchFamily="34" charset="0"/>
                <a:cs typeface="Arial" panose="020B0604020202020204" pitchFamily="34" charset="0"/>
              </a:rPr>
              <a:t>6 - 12 Master-Studenten höherer Semester in Vollzeit</a:t>
            </a:r>
          </a:p>
          <a:p>
            <a:pPr marL="533400" lvl="3" indent="-180975">
              <a:lnSpc>
                <a:spcPct val="130000"/>
              </a:lnSpc>
              <a:spcBef>
                <a:spcPts val="0"/>
              </a:spcBef>
              <a:buClr>
                <a:srgbClr val="005A9B"/>
              </a:buClr>
              <a:buFont typeface="Symbol" panose="05050102010706020507" pitchFamily="18" charset="2"/>
              <a:buChar char="-"/>
              <a:defRPr/>
            </a:pPr>
            <a:r>
              <a:rPr lang="de-DE" sz="1200" dirty="0" smtClean="0">
                <a:latin typeface="Arial" panose="020B0604020202020204" pitchFamily="34" charset="0"/>
                <a:cs typeface="Arial" panose="020B0604020202020204" pitchFamily="34" charset="0"/>
              </a:rPr>
              <a:t>1 Projektleiter in Teilzeit</a:t>
            </a:r>
          </a:p>
          <a:p>
            <a:pPr marL="285750" lvl="2" indent="-285750">
              <a:lnSpc>
                <a:spcPct val="130000"/>
              </a:lnSpc>
              <a:spcBef>
                <a:spcPts val="0"/>
              </a:spcBef>
              <a:buClr>
                <a:srgbClr val="9BB6DD"/>
              </a:buClr>
              <a:buSzPct val="75000"/>
              <a:buFont typeface="Wingdings" panose="05000000000000000000" pitchFamily="2" charset="2"/>
              <a:buChar char="n"/>
            </a:pPr>
            <a:r>
              <a:rPr lang="de-DE" sz="1400" dirty="0" smtClean="0">
                <a:latin typeface="Arial" panose="020B0604020202020204" pitchFamily="34" charset="0"/>
                <a:cs typeface="Arial" panose="020B0604020202020204" pitchFamily="34" charset="0"/>
              </a:rPr>
              <a:t>Dauer</a:t>
            </a:r>
            <a:r>
              <a:rPr lang="de-DE" sz="1400" dirty="0">
                <a:latin typeface="Arial" panose="020B0604020202020204" pitchFamily="34" charset="0"/>
                <a:cs typeface="Arial" panose="020B0604020202020204" pitchFamily="34" charset="0"/>
              </a:rPr>
              <a:t>:</a:t>
            </a: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1 Tag Vorbereitung im Werk </a:t>
            </a:r>
            <a:r>
              <a:rPr lang="de-DE" sz="1200" dirty="0" smtClean="0">
                <a:latin typeface="Arial" panose="020B0604020202020204" pitchFamily="34" charset="0"/>
                <a:cs typeface="Arial" panose="020B0604020202020204" pitchFamily="34" charset="0"/>
              </a:rPr>
              <a:t/>
            </a:r>
            <a:br>
              <a:rPr lang="de-DE" sz="1200" dirty="0" smtClean="0">
                <a:latin typeface="Arial" panose="020B0604020202020204" pitchFamily="34" charset="0"/>
                <a:cs typeface="Arial" panose="020B0604020202020204" pitchFamily="34" charset="0"/>
              </a:rPr>
            </a:br>
            <a:r>
              <a:rPr lang="de-DE" sz="1200" dirty="0" smtClean="0">
                <a:latin typeface="Arial" panose="020B0604020202020204" pitchFamily="34" charset="0"/>
                <a:cs typeface="Arial" panose="020B0604020202020204" pitchFamily="34" charset="0"/>
              </a:rPr>
              <a:t>(Unternehmenspräsentation</a:t>
            </a:r>
            <a:r>
              <a:rPr lang="de-DE" sz="1200" dirty="0">
                <a:latin typeface="Arial" panose="020B0604020202020204" pitchFamily="34" charset="0"/>
                <a:cs typeface="Arial" panose="020B0604020202020204" pitchFamily="34" charset="0"/>
              </a:rPr>
              <a:t>, Aufgabenstellung, Werksführung, </a:t>
            </a:r>
            <a:r>
              <a:rPr lang="de-DE" sz="1200" dirty="0" smtClean="0">
                <a:latin typeface="Arial" panose="020B0604020202020204" pitchFamily="34" charset="0"/>
                <a:cs typeface="Arial" panose="020B0604020202020204" pitchFamily="34" charset="0"/>
              </a:rPr>
              <a:t>Methodentraining</a:t>
            </a:r>
            <a:r>
              <a:rPr lang="de-DE" sz="1200" dirty="0">
                <a:latin typeface="Arial" panose="020B0604020202020204" pitchFamily="34" charset="0"/>
                <a:cs typeface="Arial" panose="020B0604020202020204" pitchFamily="34" charset="0"/>
              </a:rPr>
              <a:t>)</a:t>
            </a: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4 Tage im Werk zur Datenakquise und -analyse sowie zur Erstellung eines </a:t>
            </a:r>
            <a:r>
              <a:rPr lang="de-DE" sz="1200" dirty="0" smtClean="0">
                <a:latin typeface="Arial" panose="020B0604020202020204" pitchFamily="34" charset="0"/>
                <a:cs typeface="Arial" panose="020B0604020202020204" pitchFamily="34" charset="0"/>
              </a:rPr>
              <a:t>Grob-Konzepts</a:t>
            </a:r>
            <a:endParaRPr lang="de-DE" sz="1200" dirty="0">
              <a:latin typeface="Arial" panose="020B0604020202020204" pitchFamily="34" charset="0"/>
              <a:cs typeface="Arial" panose="020B0604020202020204" pitchFamily="34" charset="0"/>
            </a:endParaRP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1 Woche Projektdokumentation und </a:t>
            </a:r>
            <a:r>
              <a:rPr lang="de-DE" sz="1200" dirty="0" smtClean="0">
                <a:latin typeface="Arial" panose="020B0604020202020204" pitchFamily="34" charset="0"/>
                <a:cs typeface="Arial" panose="020B0604020202020204" pitchFamily="34" charset="0"/>
              </a:rPr>
              <a:t>-aufbereitung</a:t>
            </a:r>
          </a:p>
          <a:p>
            <a:pPr marL="533400" lvl="3" indent="-180975">
              <a:lnSpc>
                <a:spcPct val="130000"/>
              </a:lnSpc>
              <a:spcBef>
                <a:spcPts val="0"/>
              </a:spcBef>
              <a:buClr>
                <a:srgbClr val="005A9B"/>
              </a:buClr>
              <a:buFont typeface="Symbol" panose="05050102010706020507" pitchFamily="18" charset="2"/>
              <a:buChar char="-"/>
              <a:defRPr/>
            </a:pPr>
            <a:r>
              <a:rPr lang="de-DE" sz="1200" dirty="0" smtClean="0">
                <a:latin typeface="Arial" panose="020B0604020202020204" pitchFamily="34" charset="0"/>
                <a:cs typeface="Arial" panose="020B0604020202020204" pitchFamily="34" charset="0"/>
              </a:rPr>
              <a:t>0,5 Tage Managementpräsentation und Abschluss-Workshop im Unternehmen/Werk</a:t>
            </a:r>
            <a:endParaRPr lang="de-DE" sz="1200" dirty="0">
              <a:latin typeface="Arial" panose="020B0604020202020204" pitchFamily="34" charset="0"/>
              <a:cs typeface="Arial" panose="020B0604020202020204" pitchFamily="34" charset="0"/>
            </a:endParaRPr>
          </a:p>
          <a:p>
            <a:pPr marL="285750" lvl="2" indent="-285750">
              <a:lnSpc>
                <a:spcPct val="130000"/>
              </a:lnSpc>
              <a:spcBef>
                <a:spcPts val="0"/>
              </a:spcBef>
              <a:buClr>
                <a:srgbClr val="9BB6DD"/>
              </a:buClr>
              <a:buSzPct val="75000"/>
              <a:buFont typeface="Wingdings" panose="05000000000000000000" pitchFamily="2" charset="2"/>
              <a:buChar char="n"/>
              <a:tabLst>
                <a:tab pos="1701800" algn="l"/>
              </a:tabLst>
            </a:pPr>
            <a:r>
              <a:rPr lang="de-DE" sz="1400" dirty="0" smtClean="0">
                <a:latin typeface="Arial" panose="020B0604020202020204" pitchFamily="34" charset="0"/>
                <a:cs typeface="Arial" panose="020B0604020202020204" pitchFamily="34" charset="0"/>
              </a:rPr>
              <a:t>Dokumentation</a:t>
            </a:r>
            <a:r>
              <a:rPr lang="de-DE" sz="1400" dirty="0">
                <a:latin typeface="Arial" panose="020B0604020202020204" pitchFamily="34" charset="0"/>
                <a:cs typeface="Arial" panose="020B0604020202020204" pitchFamily="34" charset="0"/>
              </a:rPr>
              <a:t>:</a:t>
            </a: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Dokumentation der Zwischen- und Endergebnisse in zwei Präsentationen sowie </a:t>
            </a:r>
            <a:r>
              <a:rPr lang="de-DE" sz="1200" dirty="0" smtClean="0">
                <a:latin typeface="Arial" panose="020B0604020202020204" pitchFamily="34" charset="0"/>
                <a:cs typeface="Arial" panose="020B0604020202020204" pitchFamily="34" charset="0"/>
              </a:rPr>
              <a:t>einem Ergebnisbericht</a:t>
            </a:r>
            <a:endParaRPr lang="de-DE" sz="1200" dirty="0">
              <a:latin typeface="Arial" panose="020B0604020202020204" pitchFamily="34" charset="0"/>
              <a:cs typeface="Arial" panose="020B0604020202020204" pitchFamily="34" charset="0"/>
            </a:endParaRP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Optional ist </a:t>
            </a:r>
            <a:r>
              <a:rPr lang="de-DE" sz="1200" dirty="0" smtClean="0">
                <a:latin typeface="Arial" panose="020B0604020202020204" pitchFamily="34" charset="0"/>
                <a:cs typeface="Arial" panose="020B0604020202020204" pitchFamily="34" charset="0"/>
              </a:rPr>
              <a:t>eine </a:t>
            </a:r>
            <a:r>
              <a:rPr lang="de-DE" sz="1200" dirty="0">
                <a:latin typeface="Arial" panose="020B0604020202020204" pitchFamily="34" charset="0"/>
                <a:cs typeface="Arial" panose="020B0604020202020204" pitchFamily="34" charset="0"/>
              </a:rPr>
              <a:t>Management-Präsentation </a:t>
            </a:r>
            <a:r>
              <a:rPr lang="de-DE" sz="1200" dirty="0" smtClean="0">
                <a:latin typeface="Arial" panose="020B0604020202020204" pitchFamily="34" charset="0"/>
                <a:cs typeface="Arial" panose="020B0604020202020204" pitchFamily="34" charset="0"/>
              </a:rPr>
              <a:t>mit Strategie-Workshop möglich</a:t>
            </a:r>
            <a:endParaRPr lang="de-DE" sz="1200" dirty="0">
              <a:latin typeface="Arial" panose="020B0604020202020204" pitchFamily="34" charset="0"/>
              <a:cs typeface="Arial" panose="020B0604020202020204" pitchFamily="34" charset="0"/>
            </a:endParaRPr>
          </a:p>
          <a:p>
            <a:pPr marL="285750" lvl="2" indent="-285750">
              <a:lnSpc>
                <a:spcPct val="130000"/>
              </a:lnSpc>
              <a:spcBef>
                <a:spcPts val="0"/>
              </a:spcBef>
              <a:buClr>
                <a:srgbClr val="9BB6DD"/>
              </a:buClr>
              <a:buSzPct val="75000"/>
              <a:buFont typeface="Wingdings" panose="05000000000000000000" pitchFamily="2" charset="2"/>
              <a:buChar char="n"/>
              <a:tabLst>
                <a:tab pos="1701800" algn="l"/>
              </a:tabLst>
            </a:pPr>
            <a:r>
              <a:rPr lang="de-DE" sz="1400" dirty="0">
                <a:latin typeface="Arial" panose="020B0604020202020204" pitchFamily="34" charset="0"/>
                <a:cs typeface="Arial" panose="020B0604020202020204" pitchFamily="34" charset="0"/>
              </a:rPr>
              <a:t>Ergebnis:	</a:t>
            </a:r>
          </a:p>
          <a:p>
            <a:pPr marL="533400" lvl="3" indent="-180975">
              <a:lnSpc>
                <a:spcPct val="130000"/>
              </a:lnSpc>
              <a:spcBef>
                <a:spcPts val="0"/>
              </a:spcBef>
              <a:buClr>
                <a:srgbClr val="005A9B"/>
              </a:buClr>
              <a:buFont typeface="Symbol" panose="05050102010706020507" pitchFamily="18" charset="2"/>
              <a:buChar char="-"/>
              <a:tabLst>
                <a:tab pos="1701800" algn="l"/>
              </a:tabLst>
              <a:defRPr/>
            </a:pPr>
            <a:r>
              <a:rPr lang="de-DE" sz="1200" dirty="0">
                <a:latin typeface="Arial" panose="020B0604020202020204" pitchFamily="34" charset="0"/>
                <a:cs typeface="Arial" panose="020B0604020202020204" pitchFamily="34" charset="0"/>
              </a:rPr>
              <a:t>In der Projektwoche entsteht ein Grobkonzept sowie eine Roadmap, die als Grundlage für ein Feinkonzept und eine darauffolgende Realisierung dienen.</a:t>
            </a:r>
          </a:p>
        </p:txBody>
      </p:sp>
      <p:sp>
        <p:nvSpPr>
          <p:cNvPr id="7" name="Rechteck 6"/>
          <p:cNvSpPr/>
          <p:nvPr/>
        </p:nvSpPr>
        <p:spPr>
          <a:xfrm rot="5400000">
            <a:off x="1403201" y="874653"/>
            <a:ext cx="504578" cy="2088604"/>
          </a:xfrm>
          <a:prstGeom prst="rect">
            <a:avLst/>
          </a:prstGeom>
          <a:solidFill>
            <a:srgbClr val="9BB6DD"/>
          </a:solidFill>
          <a:ln w="25400" cap="flat" cmpd="sng" algn="ctr">
            <a:noFill/>
            <a:prstDash val="solid"/>
          </a:ln>
          <a:effectLst/>
        </p:spPr>
        <p:txBody>
          <a:bodyPr vert="vert27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400" b="1" i="0" u="none" strike="noStrike" kern="0" cap="none" spc="300" normalizeH="0" baseline="0" noProof="0" dirty="0" smtClean="0">
                <a:ln>
                  <a:noFill/>
                </a:ln>
                <a:solidFill>
                  <a:prstClr val="white"/>
                </a:solidFill>
                <a:effectLst/>
                <a:uLnTx/>
                <a:uFillTx/>
                <a:latin typeface="Arial"/>
                <a:ea typeface="+mn-ea"/>
                <a:cs typeface="+mn-cs"/>
              </a:rPr>
              <a:t>Projektwoche</a:t>
            </a:r>
          </a:p>
        </p:txBody>
      </p:sp>
    </p:spTree>
    <p:extLst>
      <p:ext uri="{BB962C8B-B14F-4D97-AF65-F5344CB8AC3E}">
        <p14:creationId xmlns:p14="http://schemas.microsoft.com/office/powerpoint/2010/main" val="1619201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3"/>
          </p:nvPr>
        </p:nvSpPr>
        <p:spPr/>
        <p:txBody>
          <a:bodyPr/>
          <a:lstStyle/>
          <a:p>
            <a:r>
              <a:rPr lang="de-DE" sz="1600" dirty="0"/>
              <a:t>Eine Standard-Projektwoche umfasst eine einwöchige Blitz-Analyse </a:t>
            </a:r>
            <a:br>
              <a:rPr lang="de-DE" sz="1600" dirty="0"/>
            </a:br>
            <a:r>
              <a:rPr lang="de-DE" sz="1600" dirty="0"/>
              <a:t>aus der ein fundiertes Grob-Konzept mit Ergebnisdokumentation resultiert.</a:t>
            </a:r>
            <a:endParaRPr lang="de-DE" sz="1600" dirty="0" smtClean="0"/>
          </a:p>
        </p:txBody>
      </p:sp>
      <p:sp>
        <p:nvSpPr>
          <p:cNvPr id="8" name="Rechteck 7"/>
          <p:cNvSpPr/>
          <p:nvPr/>
        </p:nvSpPr>
        <p:spPr>
          <a:xfrm>
            <a:off x="1492309" y="2465409"/>
            <a:ext cx="5184800" cy="2454636"/>
          </a:xfrm>
          <a:prstGeom prst="rect">
            <a:avLst/>
          </a:prstGeom>
          <a:solidFill>
            <a:srgbClr val="88A6D8"/>
          </a:solidFill>
          <a:ln w="25400" cap="flat" cmpd="sng" algn="ctr">
            <a:noFill/>
            <a:prstDash val="solid"/>
          </a:ln>
          <a:effectLst/>
        </p:spPr>
        <p:txBody>
          <a:bodyPr lIns="216000" tIns="72000" rIns="216000" bIns="72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dirty="0" smtClean="0">
              <a:ln>
                <a:noFill/>
              </a:ln>
              <a:solidFill>
                <a:prstClr val="black"/>
              </a:solidFill>
              <a:effectLst/>
              <a:uLnTx/>
              <a:uFillTx/>
              <a:latin typeface="Arial"/>
              <a:ea typeface="+mn-ea"/>
              <a:cs typeface="+mn-cs"/>
            </a:endParaRPr>
          </a:p>
        </p:txBody>
      </p:sp>
      <p:sp>
        <p:nvSpPr>
          <p:cNvPr id="9" name="Rechteck 8"/>
          <p:cNvSpPr/>
          <p:nvPr/>
        </p:nvSpPr>
        <p:spPr>
          <a:xfrm>
            <a:off x="628065" y="2465409"/>
            <a:ext cx="576436" cy="2454636"/>
          </a:xfrm>
          <a:prstGeom prst="rect">
            <a:avLst/>
          </a:prstGeom>
          <a:solidFill>
            <a:srgbClr val="88A6D8"/>
          </a:solidFill>
          <a:ln w="25400" cap="flat" cmpd="sng" algn="ctr">
            <a:noFill/>
            <a:prstDash val="solid"/>
          </a:ln>
          <a:effectLst/>
        </p:spPr>
        <p:txBody>
          <a:bodyPr vert="vert27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400" b="1" i="0" u="none" strike="noStrike" kern="0" cap="none" spc="300" normalizeH="0" baseline="0" noProof="0" dirty="0" smtClean="0">
                <a:ln>
                  <a:noFill/>
                </a:ln>
                <a:solidFill>
                  <a:prstClr val="white"/>
                </a:solidFill>
                <a:effectLst/>
                <a:uLnTx/>
                <a:uFillTx/>
                <a:latin typeface="Arial"/>
                <a:ea typeface="+mn-ea"/>
                <a:cs typeface="+mn-cs"/>
              </a:rPr>
              <a:t>Projektwoche </a:t>
            </a:r>
          </a:p>
        </p:txBody>
      </p:sp>
      <p:sp>
        <p:nvSpPr>
          <p:cNvPr id="10" name="Pfeil nach rechts 9"/>
          <p:cNvSpPr/>
          <p:nvPr/>
        </p:nvSpPr>
        <p:spPr>
          <a:xfrm rot="5400000">
            <a:off x="6197863" y="3089529"/>
            <a:ext cx="2454635" cy="1206402"/>
          </a:xfrm>
          <a:prstGeom prst="rightArrow">
            <a:avLst>
              <a:gd name="adj1" fmla="val 75424"/>
              <a:gd name="adj2" fmla="val 27627"/>
            </a:avLst>
          </a:prstGeom>
          <a:solidFill>
            <a:srgbClr val="88A6D8"/>
          </a:solidFill>
          <a:ln w="25400" cap="flat" cmpd="sng" algn="ctr">
            <a:noFill/>
            <a:prstDash val="solid"/>
          </a:ln>
          <a:effectLst/>
        </p:spPr>
        <p:txBody>
          <a:bodyPr vert="horz" rtlCol="0" anchor="ctr" anchorCtr="0"/>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de-DE" sz="1400" b="1" i="0" u="none" strike="noStrike" kern="0" cap="none" spc="0" normalizeH="0" baseline="0" noProof="0" dirty="0" smtClean="0">
              <a:ln>
                <a:noFill/>
              </a:ln>
              <a:solidFill>
                <a:prstClr val="white"/>
              </a:solidFill>
              <a:effectLst/>
              <a:uLnTx/>
              <a:uFillTx/>
              <a:latin typeface="Arial"/>
              <a:ea typeface="+mn-ea"/>
              <a:cs typeface="+mn-cs"/>
            </a:endParaRPr>
          </a:p>
        </p:txBody>
      </p:sp>
      <p:sp>
        <p:nvSpPr>
          <p:cNvPr id="11" name="Rechteck 10"/>
          <p:cNvSpPr/>
          <p:nvPr/>
        </p:nvSpPr>
        <p:spPr>
          <a:xfrm>
            <a:off x="7138394" y="2780928"/>
            <a:ext cx="576436" cy="1410016"/>
          </a:xfrm>
          <a:prstGeom prst="rect">
            <a:avLst/>
          </a:prstGeom>
          <a:noFill/>
          <a:ln w="25400" cap="flat" cmpd="sng" algn="ctr">
            <a:noFill/>
            <a:prstDash val="solid"/>
          </a:ln>
          <a:effectLst/>
        </p:spPr>
        <p:txBody>
          <a:bodyPr vert="vert270" lIns="90000" tIns="21600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dirty="0" smtClean="0">
                <a:ln>
                  <a:noFill/>
                </a:ln>
                <a:solidFill>
                  <a:prstClr val="white"/>
                </a:solidFill>
                <a:effectLst/>
                <a:uLnTx/>
                <a:uFillTx/>
                <a:latin typeface="Arial"/>
                <a:ea typeface="+mn-ea"/>
                <a:cs typeface="+mn-cs"/>
              </a:rPr>
              <a:t>Woche</a:t>
            </a:r>
            <a:r>
              <a:rPr kumimoji="0" lang="de-DE" sz="1400" b="1" i="0" u="none" strike="noStrike" kern="0" cap="none" spc="0" normalizeH="0" noProof="0" dirty="0" smtClean="0">
                <a:ln>
                  <a:noFill/>
                </a:ln>
                <a:solidFill>
                  <a:prstClr val="white"/>
                </a:solidFill>
                <a:effectLst/>
                <a:uLnTx/>
                <a:uFillTx/>
                <a:latin typeface="Arial"/>
                <a:ea typeface="+mn-ea"/>
                <a:cs typeface="+mn-cs"/>
              </a:rPr>
              <a:t> 1</a:t>
            </a:r>
            <a:endParaRPr kumimoji="0" lang="de-DE" sz="1400" b="1" i="0" u="none" strike="noStrike" kern="0" cap="none" spc="0" normalizeH="0" baseline="0" noProof="0" dirty="0" smtClean="0">
              <a:ln>
                <a:noFill/>
              </a:ln>
              <a:solidFill>
                <a:prstClr val="white"/>
              </a:solidFill>
              <a:effectLst/>
              <a:uLnTx/>
              <a:uFillTx/>
              <a:latin typeface="Arial"/>
              <a:ea typeface="+mn-ea"/>
              <a:cs typeface="+mn-cs"/>
            </a:endParaRPr>
          </a:p>
        </p:txBody>
      </p:sp>
      <p:sp>
        <p:nvSpPr>
          <p:cNvPr id="12" name="Rechteck 11"/>
          <p:cNvSpPr/>
          <p:nvPr/>
        </p:nvSpPr>
        <p:spPr>
          <a:xfrm rot="5400000">
            <a:off x="3521947" y="2069647"/>
            <a:ext cx="261279" cy="6049045"/>
          </a:xfrm>
          <a:prstGeom prst="rect">
            <a:avLst/>
          </a:prstGeom>
          <a:solidFill>
            <a:srgbClr val="005696"/>
          </a:solidFill>
          <a:ln w="25400" cap="flat" cmpd="sng" algn="ctr">
            <a:noFill/>
            <a:prstDash val="solid"/>
          </a:ln>
          <a:effectLst/>
        </p:spPr>
        <p:txBody>
          <a:bodyPr vert="vert27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dirty="0" smtClean="0">
                <a:ln>
                  <a:noFill/>
                </a:ln>
                <a:solidFill>
                  <a:schemeClr val="bg1"/>
                </a:solidFill>
                <a:effectLst/>
                <a:uLnTx/>
                <a:uFillTx/>
                <a:latin typeface="Arial"/>
                <a:ea typeface="+mn-ea"/>
                <a:cs typeface="+mn-cs"/>
              </a:rPr>
              <a:t>Ergebnisdokumentation und -aufbereitung</a:t>
            </a:r>
          </a:p>
        </p:txBody>
      </p:sp>
      <p:sp>
        <p:nvSpPr>
          <p:cNvPr id="13" name="Rechteck 12"/>
          <p:cNvSpPr/>
          <p:nvPr/>
        </p:nvSpPr>
        <p:spPr>
          <a:xfrm>
            <a:off x="1636550" y="2564904"/>
            <a:ext cx="4896538" cy="338247"/>
          </a:xfrm>
          <a:prstGeom prst="rect">
            <a:avLst/>
          </a:prstGeom>
          <a:solidFill>
            <a:srgbClr val="97C139"/>
          </a:solidFill>
          <a:ln w="25400" cap="flat" cmpd="sng" algn="ctr">
            <a:noFill/>
            <a:prstDash val="solid"/>
          </a:ln>
          <a:effectLst/>
        </p:spPr>
        <p:txBody>
          <a:bodyPr lIns="216000" tIns="0" rIns="216000" bIns="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400" b="0" i="0" u="none" strike="noStrike" kern="0" cap="none" spc="0" normalizeH="0" baseline="0" noProof="0" dirty="0" smtClean="0">
                <a:ln>
                  <a:noFill/>
                </a:ln>
                <a:solidFill>
                  <a:prstClr val="white"/>
                </a:solidFill>
                <a:effectLst/>
                <a:uLnTx/>
                <a:uFillTx/>
                <a:latin typeface="Arial"/>
                <a:ea typeface="+mn-ea"/>
                <a:cs typeface="+mn-cs"/>
              </a:rPr>
              <a:t>Projektleiter</a:t>
            </a:r>
            <a:endParaRPr kumimoji="0" lang="de-DE" sz="1400" b="0" i="0" u="none" strike="noStrike" kern="0" cap="none" spc="0" normalizeH="0" baseline="0" noProof="0" dirty="0" smtClean="0">
              <a:ln>
                <a:noFill/>
              </a:ln>
              <a:solidFill>
                <a:prstClr val="black"/>
              </a:solidFill>
              <a:effectLst/>
              <a:uLnTx/>
              <a:uFillTx/>
              <a:latin typeface="Arial"/>
              <a:ea typeface="+mn-ea"/>
              <a:cs typeface="+mn-cs"/>
            </a:endParaRPr>
          </a:p>
        </p:txBody>
      </p:sp>
      <p:sp>
        <p:nvSpPr>
          <p:cNvPr id="14" name="Rechteck 13"/>
          <p:cNvSpPr/>
          <p:nvPr/>
        </p:nvSpPr>
        <p:spPr>
          <a:xfrm>
            <a:off x="1636549" y="2974511"/>
            <a:ext cx="1610478" cy="490627"/>
          </a:xfrm>
          <a:prstGeom prst="rect">
            <a:avLst/>
          </a:prstGeom>
          <a:solidFill>
            <a:srgbClr val="97C139"/>
          </a:solidFill>
          <a:ln w="25400" cap="flat" cmpd="sng" algn="ctr">
            <a:noFill/>
            <a:prstDash val="solid"/>
          </a:ln>
          <a:effectLst/>
        </p:spPr>
        <p:txBody>
          <a:bodyPr lIns="216000" tIns="0" rIns="216000" bIns="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Arial"/>
                <a:ea typeface="+mn-ea"/>
                <a:cs typeface="+mn-cs"/>
              </a:rPr>
              <a:t>Senior Expert</a:t>
            </a:r>
            <a:endParaRPr kumimoji="0" lang="en-GB" sz="1400" b="0" i="0" u="none" strike="noStrike" kern="0" cap="none" spc="0" normalizeH="0" baseline="0" noProof="0" dirty="0" smtClean="0">
              <a:ln>
                <a:noFill/>
              </a:ln>
              <a:solidFill>
                <a:prstClr val="black"/>
              </a:solidFill>
              <a:effectLst/>
              <a:uLnTx/>
              <a:uFillTx/>
              <a:latin typeface="Arial"/>
              <a:ea typeface="+mn-ea"/>
              <a:cs typeface="+mn-cs"/>
            </a:endParaRPr>
          </a:p>
        </p:txBody>
      </p:sp>
      <p:sp>
        <p:nvSpPr>
          <p:cNvPr id="15" name="Rechteck 14"/>
          <p:cNvSpPr/>
          <p:nvPr/>
        </p:nvSpPr>
        <p:spPr>
          <a:xfrm>
            <a:off x="4926024" y="2974511"/>
            <a:ext cx="1613086" cy="490627"/>
          </a:xfrm>
          <a:prstGeom prst="rect">
            <a:avLst/>
          </a:prstGeom>
          <a:solidFill>
            <a:srgbClr val="C2DC88"/>
          </a:solidFill>
          <a:ln w="25400" cap="flat" cmpd="sng" algn="ctr">
            <a:noFill/>
            <a:prstDash val="solid"/>
          </a:ln>
          <a:effectLst/>
        </p:spPr>
        <p:txBody>
          <a:bodyPr lIns="72000" tIns="72000" rIns="72000" bIns="72000" rtlCol="0" anchor="ctr" anchorCtr="0"/>
          <a:lstStyle/>
          <a:p>
            <a:pPr algn="ctr" eaLnBrk="1" fontAlgn="auto" hangingPunct="1">
              <a:spcBef>
                <a:spcPts val="0"/>
              </a:spcBef>
              <a:spcAft>
                <a:spcPts val="0"/>
              </a:spcAft>
            </a:pPr>
            <a:r>
              <a:rPr lang="en-GB" sz="1400" kern="0" dirty="0">
                <a:solidFill>
                  <a:prstClr val="white"/>
                </a:solidFill>
                <a:latin typeface="Arial"/>
              </a:rPr>
              <a:t>Senior Expert</a:t>
            </a:r>
          </a:p>
        </p:txBody>
      </p:sp>
      <p:sp>
        <p:nvSpPr>
          <p:cNvPr id="16" name="Rechteck 15"/>
          <p:cNvSpPr/>
          <p:nvPr/>
        </p:nvSpPr>
        <p:spPr>
          <a:xfrm rot="16200000">
            <a:off x="1359355" y="3813562"/>
            <a:ext cx="936000" cy="374794"/>
          </a:xfrm>
          <a:prstGeom prst="rect">
            <a:avLst/>
          </a:prstGeom>
          <a:solidFill>
            <a:srgbClr val="97C139"/>
          </a:solidFill>
          <a:ln w="25400" cap="flat" cmpd="sng" algn="ctr">
            <a:noFill/>
            <a:prstDash val="solid"/>
          </a:ln>
          <a:effectLst/>
        </p:spPr>
        <p:txBody>
          <a:bodyPr lIns="72000" tIns="90000" rIns="72000" bIns="72000" rtlCol="0" anchor="ctr" anchorCtr="0"/>
          <a:lstStyle/>
          <a:p>
            <a:pPr marL="0" marR="0" lvl="0" indent="0" algn="ctr" defTabSz="914400" eaLnBrk="1" fontAlgn="auto" latinLnBrk="0" hangingPunct="1">
              <a:lnSpc>
                <a:spcPts val="1200"/>
              </a:lnSpc>
              <a:spcBef>
                <a:spcPts val="0"/>
              </a:spcBef>
              <a:spcAft>
                <a:spcPts val="0"/>
              </a:spcAft>
              <a:buClrTx/>
              <a:buSzTx/>
              <a:buFontTx/>
              <a:buNone/>
              <a:tabLst/>
              <a:defRPr/>
            </a:pPr>
            <a:r>
              <a:rPr kumimoji="0" lang="en-GB" sz="1200" b="0" i="0" u="none" strike="noStrike" kern="0" cap="none" spc="0" normalizeH="0" baseline="0" noProof="0" dirty="0" smtClean="0">
                <a:ln>
                  <a:noFill/>
                </a:ln>
                <a:solidFill>
                  <a:prstClr val="white"/>
                </a:solidFill>
                <a:effectLst/>
                <a:uLnTx/>
                <a:uFillTx/>
                <a:latin typeface="Arial"/>
                <a:ea typeface="+mn-ea"/>
                <a:cs typeface="+mn-cs"/>
              </a:rPr>
              <a:t>Master-student</a:t>
            </a:r>
            <a:endParaRPr kumimoji="0" lang="en-GB" sz="1200" b="0" i="0" u="none" strike="noStrike" kern="0" cap="none" spc="0" normalizeH="0" baseline="0" noProof="0" dirty="0" smtClean="0">
              <a:ln>
                <a:noFill/>
              </a:ln>
              <a:solidFill>
                <a:prstClr val="black"/>
              </a:solidFill>
              <a:effectLst/>
              <a:uLnTx/>
              <a:uFillTx/>
              <a:latin typeface="Arial"/>
              <a:ea typeface="+mn-ea"/>
              <a:cs typeface="+mn-cs"/>
            </a:endParaRPr>
          </a:p>
        </p:txBody>
      </p:sp>
      <p:sp>
        <p:nvSpPr>
          <p:cNvPr id="17" name="Rechteck 16"/>
          <p:cNvSpPr/>
          <p:nvPr/>
        </p:nvSpPr>
        <p:spPr>
          <a:xfrm rot="16200000">
            <a:off x="1770114" y="3813563"/>
            <a:ext cx="936000" cy="374794"/>
          </a:xfrm>
          <a:prstGeom prst="rect">
            <a:avLst/>
          </a:prstGeom>
          <a:solidFill>
            <a:srgbClr val="97C139"/>
          </a:solidFill>
          <a:ln w="25400" cap="flat" cmpd="sng" algn="ctr">
            <a:noFill/>
            <a:prstDash val="solid"/>
          </a:ln>
          <a:effectLst/>
        </p:spPr>
        <p:txBody>
          <a:bodyPr lIns="72000" tIns="90000" rIns="72000" bIns="72000" rtlCol="0" anchor="ctr" anchorCtr="0"/>
          <a:lstStyle/>
          <a:p>
            <a:pPr marL="0" marR="0" lvl="0" indent="0" algn="ctr" defTabSz="914400" eaLnBrk="1" fontAlgn="auto" latinLnBrk="0" hangingPunct="1">
              <a:lnSpc>
                <a:spcPts val="1200"/>
              </a:lnSpc>
              <a:spcBef>
                <a:spcPts val="0"/>
              </a:spcBef>
              <a:spcAft>
                <a:spcPts val="0"/>
              </a:spcAft>
              <a:buClrTx/>
              <a:buSzTx/>
              <a:buFontTx/>
              <a:buNone/>
              <a:tabLst/>
              <a:defRPr/>
            </a:pPr>
            <a:r>
              <a:rPr lang="en-GB" sz="1200" kern="0" dirty="0">
                <a:solidFill>
                  <a:prstClr val="white"/>
                </a:solidFill>
                <a:latin typeface="Arial"/>
              </a:rPr>
              <a:t>Master-student</a:t>
            </a:r>
            <a:endParaRPr lang="en-GB" sz="1200" kern="0" dirty="0">
              <a:solidFill>
                <a:prstClr val="black"/>
              </a:solidFill>
              <a:latin typeface="Arial"/>
            </a:endParaRPr>
          </a:p>
        </p:txBody>
      </p:sp>
      <p:sp>
        <p:nvSpPr>
          <p:cNvPr id="18" name="Rechteck 17"/>
          <p:cNvSpPr/>
          <p:nvPr/>
        </p:nvSpPr>
        <p:spPr>
          <a:xfrm rot="16200000">
            <a:off x="3413146" y="3813563"/>
            <a:ext cx="936000" cy="374794"/>
          </a:xfrm>
          <a:prstGeom prst="rect">
            <a:avLst/>
          </a:prstGeom>
          <a:solidFill>
            <a:srgbClr val="97C139"/>
          </a:solidFill>
          <a:ln w="25400" cap="flat" cmpd="sng" algn="ctr">
            <a:noFill/>
            <a:prstDash val="solid"/>
          </a:ln>
          <a:effectLst/>
        </p:spPr>
        <p:txBody>
          <a:bodyPr lIns="72000" tIns="90000" rIns="72000" bIns="72000" rtlCol="0" anchor="ctr" anchorCtr="0"/>
          <a:lstStyle/>
          <a:p>
            <a:pPr marL="0" marR="0" lvl="0" indent="0" algn="ctr" defTabSz="914400" eaLnBrk="1" fontAlgn="auto" latinLnBrk="0" hangingPunct="1">
              <a:lnSpc>
                <a:spcPts val="1200"/>
              </a:lnSpc>
              <a:spcBef>
                <a:spcPts val="0"/>
              </a:spcBef>
              <a:spcAft>
                <a:spcPts val="0"/>
              </a:spcAft>
              <a:buClrTx/>
              <a:buSzTx/>
              <a:buFontTx/>
              <a:buNone/>
              <a:tabLst/>
              <a:defRPr/>
            </a:pPr>
            <a:r>
              <a:rPr lang="en-GB" sz="1200" kern="0" dirty="0">
                <a:solidFill>
                  <a:prstClr val="white"/>
                </a:solidFill>
                <a:latin typeface="Arial"/>
              </a:rPr>
              <a:t>Master-student</a:t>
            </a:r>
            <a:endParaRPr lang="en-GB" sz="1200" kern="0" dirty="0">
              <a:solidFill>
                <a:prstClr val="black"/>
              </a:solidFill>
              <a:latin typeface="Arial"/>
            </a:endParaRPr>
          </a:p>
        </p:txBody>
      </p:sp>
      <p:sp>
        <p:nvSpPr>
          <p:cNvPr id="19" name="Rechteck 18"/>
          <p:cNvSpPr/>
          <p:nvPr/>
        </p:nvSpPr>
        <p:spPr>
          <a:xfrm rot="16200000">
            <a:off x="2591630" y="3813563"/>
            <a:ext cx="936000" cy="374794"/>
          </a:xfrm>
          <a:prstGeom prst="rect">
            <a:avLst/>
          </a:prstGeom>
          <a:solidFill>
            <a:srgbClr val="97C139"/>
          </a:solidFill>
          <a:ln w="25400" cap="flat" cmpd="sng" algn="ctr">
            <a:noFill/>
            <a:prstDash val="solid"/>
          </a:ln>
          <a:effectLst/>
        </p:spPr>
        <p:txBody>
          <a:bodyPr lIns="72000" tIns="90000" rIns="72000" bIns="72000" rtlCol="0" anchor="ctr" anchorCtr="0"/>
          <a:lstStyle/>
          <a:p>
            <a:pPr algn="ctr" eaLnBrk="1" fontAlgn="auto" hangingPunct="1">
              <a:lnSpc>
                <a:spcPts val="1200"/>
              </a:lnSpc>
              <a:spcBef>
                <a:spcPts val="0"/>
              </a:spcBef>
              <a:spcAft>
                <a:spcPts val="0"/>
              </a:spcAft>
            </a:pPr>
            <a:r>
              <a:rPr lang="en-GB" sz="1200" kern="0" dirty="0">
                <a:solidFill>
                  <a:prstClr val="white"/>
                </a:solidFill>
                <a:latin typeface="Arial"/>
              </a:rPr>
              <a:t>Master-student</a:t>
            </a:r>
          </a:p>
        </p:txBody>
      </p:sp>
      <p:sp>
        <p:nvSpPr>
          <p:cNvPr id="20" name="Rechteck 19"/>
          <p:cNvSpPr/>
          <p:nvPr/>
        </p:nvSpPr>
        <p:spPr>
          <a:xfrm rot="16200000">
            <a:off x="2180872" y="3813563"/>
            <a:ext cx="936000" cy="374794"/>
          </a:xfrm>
          <a:prstGeom prst="rect">
            <a:avLst/>
          </a:prstGeom>
          <a:solidFill>
            <a:srgbClr val="97C139"/>
          </a:solidFill>
          <a:ln w="25400" cap="flat" cmpd="sng" algn="ctr">
            <a:noFill/>
            <a:prstDash val="solid"/>
          </a:ln>
          <a:effectLst/>
        </p:spPr>
        <p:txBody>
          <a:bodyPr lIns="72000" tIns="90000" rIns="72000" bIns="72000" rtlCol="0" anchor="ctr" anchorCtr="0"/>
          <a:lstStyle/>
          <a:p>
            <a:pPr algn="ctr" eaLnBrk="1" fontAlgn="auto" hangingPunct="1">
              <a:lnSpc>
                <a:spcPts val="1200"/>
              </a:lnSpc>
              <a:spcBef>
                <a:spcPts val="0"/>
              </a:spcBef>
              <a:spcAft>
                <a:spcPts val="0"/>
              </a:spcAft>
            </a:pPr>
            <a:r>
              <a:rPr lang="en-GB" sz="1200" kern="0" dirty="0">
                <a:solidFill>
                  <a:prstClr val="white"/>
                </a:solidFill>
                <a:latin typeface="Arial"/>
              </a:rPr>
              <a:t>Master-student</a:t>
            </a:r>
          </a:p>
        </p:txBody>
      </p:sp>
      <p:sp>
        <p:nvSpPr>
          <p:cNvPr id="21" name="Rechteck 20"/>
          <p:cNvSpPr/>
          <p:nvPr/>
        </p:nvSpPr>
        <p:spPr>
          <a:xfrm rot="16200000">
            <a:off x="3002388" y="3813563"/>
            <a:ext cx="936000" cy="374794"/>
          </a:xfrm>
          <a:prstGeom prst="rect">
            <a:avLst/>
          </a:prstGeom>
          <a:solidFill>
            <a:srgbClr val="97C139"/>
          </a:solidFill>
          <a:ln w="25400" cap="flat" cmpd="sng" algn="ctr">
            <a:noFill/>
            <a:prstDash val="solid"/>
          </a:ln>
          <a:effectLst/>
        </p:spPr>
        <p:txBody>
          <a:bodyPr lIns="72000" tIns="90000" rIns="72000" bIns="72000" rtlCol="0" anchor="ctr" anchorCtr="0"/>
          <a:lstStyle/>
          <a:p>
            <a:pPr marL="0" marR="0" lvl="0" indent="0" algn="ctr" defTabSz="914400" eaLnBrk="1" fontAlgn="auto" latinLnBrk="0" hangingPunct="1">
              <a:lnSpc>
                <a:spcPts val="1200"/>
              </a:lnSpc>
              <a:spcBef>
                <a:spcPts val="0"/>
              </a:spcBef>
              <a:spcAft>
                <a:spcPts val="0"/>
              </a:spcAft>
              <a:buClrTx/>
              <a:buSzTx/>
              <a:buFontTx/>
              <a:buNone/>
              <a:tabLst/>
              <a:defRPr/>
            </a:pPr>
            <a:r>
              <a:rPr lang="en-GB" sz="1200" kern="0" dirty="0">
                <a:solidFill>
                  <a:prstClr val="white"/>
                </a:solidFill>
                <a:latin typeface="Arial"/>
              </a:rPr>
              <a:t>Master-student</a:t>
            </a:r>
            <a:endParaRPr lang="en-GB" sz="1200" kern="0" dirty="0">
              <a:solidFill>
                <a:prstClr val="black"/>
              </a:solidFill>
              <a:latin typeface="Arial"/>
            </a:endParaRPr>
          </a:p>
        </p:txBody>
      </p:sp>
      <p:sp>
        <p:nvSpPr>
          <p:cNvPr id="22" name="Rechteck 21"/>
          <p:cNvSpPr/>
          <p:nvPr/>
        </p:nvSpPr>
        <p:spPr>
          <a:xfrm rot="16200000">
            <a:off x="4645421" y="3813563"/>
            <a:ext cx="936000" cy="374794"/>
          </a:xfrm>
          <a:prstGeom prst="rect">
            <a:avLst/>
          </a:prstGeom>
          <a:solidFill>
            <a:srgbClr val="C2DC88"/>
          </a:solidFill>
          <a:ln w="25400" cap="flat" cmpd="sng" algn="ctr">
            <a:noFill/>
            <a:prstDash val="solid"/>
          </a:ln>
          <a:effectLst/>
        </p:spPr>
        <p:txBody>
          <a:bodyPr lIns="72000" tIns="90000" rIns="72000" bIns="72000" rtlCol="0" anchor="ctr" anchorCtr="0"/>
          <a:lstStyle/>
          <a:p>
            <a:pPr algn="ctr" eaLnBrk="1" fontAlgn="auto" hangingPunct="1">
              <a:lnSpc>
                <a:spcPts val="1200"/>
              </a:lnSpc>
              <a:spcBef>
                <a:spcPts val="0"/>
              </a:spcBef>
              <a:spcAft>
                <a:spcPts val="0"/>
              </a:spcAft>
            </a:pPr>
            <a:r>
              <a:rPr lang="en-GB" sz="1200" kern="0" dirty="0">
                <a:solidFill>
                  <a:prstClr val="white"/>
                </a:solidFill>
                <a:latin typeface="Arial"/>
              </a:rPr>
              <a:t>Master-student</a:t>
            </a:r>
          </a:p>
        </p:txBody>
      </p:sp>
      <p:sp>
        <p:nvSpPr>
          <p:cNvPr id="23" name="Rechteck 22"/>
          <p:cNvSpPr/>
          <p:nvPr/>
        </p:nvSpPr>
        <p:spPr>
          <a:xfrm rot="16200000">
            <a:off x="5056179" y="3813563"/>
            <a:ext cx="936000" cy="374794"/>
          </a:xfrm>
          <a:prstGeom prst="rect">
            <a:avLst/>
          </a:prstGeom>
          <a:solidFill>
            <a:srgbClr val="C2DC88"/>
          </a:solidFill>
          <a:ln w="25400" cap="flat" cmpd="sng" algn="ctr">
            <a:noFill/>
            <a:prstDash val="solid"/>
          </a:ln>
          <a:effectLst/>
        </p:spPr>
        <p:txBody>
          <a:bodyPr lIns="72000" tIns="90000" rIns="72000" bIns="72000" rtlCol="0" anchor="ctr" anchorCtr="0"/>
          <a:lstStyle/>
          <a:p>
            <a:pPr algn="ctr" eaLnBrk="1" fontAlgn="auto" hangingPunct="1">
              <a:lnSpc>
                <a:spcPts val="1200"/>
              </a:lnSpc>
              <a:spcBef>
                <a:spcPts val="0"/>
              </a:spcBef>
              <a:spcAft>
                <a:spcPts val="0"/>
              </a:spcAft>
            </a:pPr>
            <a:r>
              <a:rPr lang="en-GB" sz="1200" kern="0" dirty="0">
                <a:solidFill>
                  <a:prstClr val="white"/>
                </a:solidFill>
                <a:latin typeface="Arial"/>
              </a:rPr>
              <a:t>Master-student</a:t>
            </a:r>
          </a:p>
        </p:txBody>
      </p:sp>
      <p:sp>
        <p:nvSpPr>
          <p:cNvPr id="24" name="Rechteck 23"/>
          <p:cNvSpPr/>
          <p:nvPr/>
        </p:nvSpPr>
        <p:spPr>
          <a:xfrm rot="16200000">
            <a:off x="5877691" y="3813563"/>
            <a:ext cx="936000" cy="374794"/>
          </a:xfrm>
          <a:prstGeom prst="rect">
            <a:avLst/>
          </a:prstGeom>
          <a:solidFill>
            <a:srgbClr val="C2DC88"/>
          </a:solidFill>
          <a:ln w="25400" cap="flat" cmpd="sng" algn="ctr">
            <a:noFill/>
            <a:prstDash val="solid"/>
          </a:ln>
          <a:effectLst/>
        </p:spPr>
        <p:txBody>
          <a:bodyPr lIns="72000" tIns="90000" rIns="72000" bIns="72000" rtlCol="0" anchor="ctr" anchorCtr="0"/>
          <a:lstStyle/>
          <a:p>
            <a:pPr marL="0" marR="0" lvl="0" indent="0" algn="ctr" defTabSz="914400" eaLnBrk="1" fontAlgn="auto" latinLnBrk="0" hangingPunct="1">
              <a:lnSpc>
                <a:spcPts val="1200"/>
              </a:lnSpc>
              <a:spcBef>
                <a:spcPts val="0"/>
              </a:spcBef>
              <a:spcAft>
                <a:spcPts val="0"/>
              </a:spcAft>
              <a:buClrTx/>
              <a:buSzTx/>
              <a:buFontTx/>
              <a:buNone/>
              <a:tabLst/>
              <a:defRPr/>
            </a:pPr>
            <a:r>
              <a:rPr lang="en-GB" sz="1200" kern="0" dirty="0">
                <a:solidFill>
                  <a:prstClr val="white"/>
                </a:solidFill>
                <a:latin typeface="Arial"/>
              </a:rPr>
              <a:t>Master-student</a:t>
            </a:r>
            <a:endParaRPr lang="en-GB" sz="1200" kern="0" dirty="0">
              <a:solidFill>
                <a:prstClr val="black"/>
              </a:solidFill>
              <a:latin typeface="Arial"/>
            </a:endParaRPr>
          </a:p>
        </p:txBody>
      </p:sp>
      <p:sp>
        <p:nvSpPr>
          <p:cNvPr id="25" name="Rechteck 24"/>
          <p:cNvSpPr/>
          <p:nvPr/>
        </p:nvSpPr>
        <p:spPr>
          <a:xfrm rot="16200000">
            <a:off x="5466937" y="3813563"/>
            <a:ext cx="936000" cy="374794"/>
          </a:xfrm>
          <a:prstGeom prst="rect">
            <a:avLst/>
          </a:prstGeom>
          <a:solidFill>
            <a:srgbClr val="C2DC88"/>
          </a:solidFill>
          <a:ln w="25400" cap="flat" cmpd="sng" algn="ctr">
            <a:noFill/>
            <a:prstDash val="solid"/>
          </a:ln>
          <a:effectLst/>
        </p:spPr>
        <p:txBody>
          <a:bodyPr lIns="72000" tIns="90000" rIns="72000" bIns="72000" rtlCol="0" anchor="ctr" anchorCtr="0"/>
          <a:lstStyle/>
          <a:p>
            <a:pPr marL="0" marR="0" lvl="0" indent="0" algn="ctr" defTabSz="914400" eaLnBrk="1" fontAlgn="auto" latinLnBrk="0" hangingPunct="1">
              <a:lnSpc>
                <a:spcPts val="1200"/>
              </a:lnSpc>
              <a:spcBef>
                <a:spcPts val="0"/>
              </a:spcBef>
              <a:spcAft>
                <a:spcPts val="0"/>
              </a:spcAft>
              <a:buClrTx/>
              <a:buSzTx/>
              <a:buFontTx/>
              <a:buNone/>
              <a:tabLst/>
              <a:defRPr/>
            </a:pPr>
            <a:r>
              <a:rPr lang="en-GB" sz="1200" kern="0" dirty="0">
                <a:solidFill>
                  <a:prstClr val="white"/>
                </a:solidFill>
                <a:latin typeface="Arial"/>
              </a:rPr>
              <a:t>Master-student</a:t>
            </a:r>
            <a:endParaRPr lang="en-GB" sz="1200" kern="0" dirty="0">
              <a:solidFill>
                <a:prstClr val="black"/>
              </a:solidFill>
              <a:latin typeface="Arial"/>
            </a:endParaRPr>
          </a:p>
        </p:txBody>
      </p:sp>
      <p:sp>
        <p:nvSpPr>
          <p:cNvPr id="26" name="Rechteck 25"/>
          <p:cNvSpPr/>
          <p:nvPr/>
        </p:nvSpPr>
        <p:spPr>
          <a:xfrm rot="16200000">
            <a:off x="3823904" y="3813562"/>
            <a:ext cx="936000" cy="374794"/>
          </a:xfrm>
          <a:prstGeom prst="rect">
            <a:avLst/>
          </a:prstGeom>
          <a:solidFill>
            <a:srgbClr val="C2DC88"/>
          </a:solidFill>
          <a:ln w="25400" cap="flat" cmpd="sng" algn="ctr">
            <a:noFill/>
            <a:prstDash val="solid"/>
          </a:ln>
          <a:effectLst/>
        </p:spPr>
        <p:txBody>
          <a:bodyPr lIns="72000" tIns="90000" rIns="72000" bIns="72000" rtlCol="0" anchor="ctr" anchorCtr="0"/>
          <a:lstStyle/>
          <a:p>
            <a:pPr marL="0" marR="0" lvl="0" indent="0" algn="ctr" defTabSz="914400" eaLnBrk="1" fontAlgn="auto" latinLnBrk="0" hangingPunct="1">
              <a:lnSpc>
                <a:spcPts val="1200"/>
              </a:lnSpc>
              <a:spcBef>
                <a:spcPts val="0"/>
              </a:spcBef>
              <a:spcAft>
                <a:spcPts val="0"/>
              </a:spcAft>
              <a:buClrTx/>
              <a:buSzTx/>
              <a:buFontTx/>
              <a:buNone/>
              <a:tabLst/>
              <a:defRPr/>
            </a:pPr>
            <a:r>
              <a:rPr lang="en-GB" sz="1200" kern="0" dirty="0">
                <a:solidFill>
                  <a:prstClr val="white"/>
                </a:solidFill>
                <a:latin typeface="Arial"/>
              </a:rPr>
              <a:t>Master-student</a:t>
            </a:r>
            <a:endParaRPr lang="en-GB" sz="1200" kern="0" dirty="0">
              <a:solidFill>
                <a:prstClr val="black"/>
              </a:solidFill>
              <a:latin typeface="Arial"/>
            </a:endParaRPr>
          </a:p>
        </p:txBody>
      </p:sp>
      <p:sp>
        <p:nvSpPr>
          <p:cNvPr id="27" name="Rechteck 26"/>
          <p:cNvSpPr/>
          <p:nvPr/>
        </p:nvSpPr>
        <p:spPr>
          <a:xfrm rot="16200000">
            <a:off x="4234663" y="3813562"/>
            <a:ext cx="936000" cy="374794"/>
          </a:xfrm>
          <a:prstGeom prst="rect">
            <a:avLst/>
          </a:prstGeom>
          <a:solidFill>
            <a:srgbClr val="C2DC88"/>
          </a:solidFill>
          <a:ln w="25400" cap="flat" cmpd="sng" algn="ctr">
            <a:noFill/>
            <a:prstDash val="solid"/>
          </a:ln>
          <a:effectLst/>
        </p:spPr>
        <p:txBody>
          <a:bodyPr lIns="72000" tIns="90000" rIns="72000" bIns="72000" rtlCol="0" anchor="ctr" anchorCtr="0"/>
          <a:lstStyle/>
          <a:p>
            <a:pPr marL="0" marR="0" lvl="0" indent="0" algn="ctr" defTabSz="914400" eaLnBrk="1" fontAlgn="auto" latinLnBrk="0" hangingPunct="1">
              <a:lnSpc>
                <a:spcPts val="1200"/>
              </a:lnSpc>
              <a:spcBef>
                <a:spcPts val="0"/>
              </a:spcBef>
              <a:spcAft>
                <a:spcPts val="0"/>
              </a:spcAft>
              <a:buClrTx/>
              <a:buSzTx/>
              <a:buFontTx/>
              <a:buNone/>
              <a:tabLst/>
              <a:defRPr/>
            </a:pPr>
            <a:r>
              <a:rPr lang="en-GB" sz="1200" kern="0" dirty="0">
                <a:solidFill>
                  <a:prstClr val="white"/>
                </a:solidFill>
                <a:latin typeface="Arial"/>
              </a:rPr>
              <a:t>Master-student</a:t>
            </a:r>
            <a:endParaRPr lang="en-GB" sz="1200" kern="0" dirty="0">
              <a:solidFill>
                <a:prstClr val="black"/>
              </a:solidFill>
              <a:latin typeface="Arial"/>
            </a:endParaRPr>
          </a:p>
        </p:txBody>
      </p:sp>
      <p:sp>
        <p:nvSpPr>
          <p:cNvPr id="28" name="Rechteck 27"/>
          <p:cNvSpPr/>
          <p:nvPr/>
        </p:nvSpPr>
        <p:spPr>
          <a:xfrm>
            <a:off x="5826024" y="6246584"/>
            <a:ext cx="108913" cy="105494"/>
          </a:xfrm>
          <a:prstGeom prst="rect">
            <a:avLst/>
          </a:prstGeom>
          <a:solidFill>
            <a:srgbClr val="C2DC88"/>
          </a:solidFill>
          <a:ln w="25400" cap="flat" cmpd="sng" algn="ctr">
            <a:noFill/>
            <a:prstDash val="solid"/>
          </a:ln>
          <a:effectLst/>
        </p:spPr>
        <p:txBody>
          <a:bodyPr wrap="none" lIns="72000" tIns="72000" rIns="72000" bIns="72000" rtlCol="0"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700" b="0" i="0" u="none" strike="noStrike" kern="0" cap="none" spc="0" normalizeH="0" baseline="0" noProof="0" dirty="0" smtClean="0">
                <a:ln>
                  <a:noFill/>
                </a:ln>
                <a:solidFill>
                  <a:prstClr val="black"/>
                </a:solidFill>
                <a:effectLst/>
                <a:uLnTx/>
                <a:uFillTx/>
                <a:latin typeface="Arial"/>
                <a:ea typeface="+mn-ea"/>
                <a:cs typeface="+mn-cs"/>
              </a:rPr>
              <a:t>      = optional</a:t>
            </a:r>
          </a:p>
        </p:txBody>
      </p:sp>
      <p:sp>
        <p:nvSpPr>
          <p:cNvPr id="31" name="Rechteck 30"/>
          <p:cNvSpPr/>
          <p:nvPr/>
        </p:nvSpPr>
        <p:spPr>
          <a:xfrm>
            <a:off x="3282990" y="2974511"/>
            <a:ext cx="1607070" cy="490627"/>
          </a:xfrm>
          <a:prstGeom prst="rect">
            <a:avLst/>
          </a:prstGeom>
          <a:solidFill>
            <a:srgbClr val="97C139"/>
          </a:solidFill>
          <a:ln w="25400" cap="flat" cmpd="sng" algn="ctr">
            <a:noFill/>
            <a:prstDash val="solid"/>
          </a:ln>
          <a:effectLst/>
        </p:spPr>
        <p:txBody>
          <a:bodyPr lIns="216000" tIns="0" rIns="216000" bIns="0" rtlCol="0" anchor="ctr" anchorCtr="0"/>
          <a:lstStyle/>
          <a:p>
            <a:pPr algn="ctr" defTabSz="914400"/>
            <a:r>
              <a:rPr lang="en-GB" sz="1400" kern="0" dirty="0">
                <a:solidFill>
                  <a:prstClr val="white"/>
                </a:solidFill>
                <a:latin typeface="Arial"/>
              </a:rPr>
              <a:t>Senior Expert</a:t>
            </a:r>
          </a:p>
        </p:txBody>
      </p:sp>
      <p:sp>
        <p:nvSpPr>
          <p:cNvPr id="32" name="Rechteck 31"/>
          <p:cNvSpPr/>
          <p:nvPr/>
        </p:nvSpPr>
        <p:spPr>
          <a:xfrm rot="5400000">
            <a:off x="3521947" y="2374411"/>
            <a:ext cx="261279" cy="6049045"/>
          </a:xfrm>
          <a:prstGeom prst="rect">
            <a:avLst/>
          </a:prstGeom>
          <a:solidFill>
            <a:srgbClr val="005696"/>
          </a:solidFill>
          <a:ln w="25400" cap="flat" cmpd="sng" algn="ctr">
            <a:noFill/>
            <a:prstDash val="solid"/>
          </a:ln>
          <a:effectLst/>
        </p:spPr>
        <p:txBody>
          <a:bodyPr vert="vert27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dirty="0" smtClean="0">
                <a:ln>
                  <a:noFill/>
                </a:ln>
                <a:solidFill>
                  <a:schemeClr val="bg1"/>
                </a:solidFill>
                <a:effectLst/>
                <a:uLnTx/>
                <a:uFillTx/>
                <a:latin typeface="Arial"/>
                <a:ea typeface="+mn-ea"/>
                <a:cs typeface="+mn-cs"/>
              </a:rPr>
              <a:t>Managementpräsentation und </a:t>
            </a:r>
            <a:r>
              <a:rPr lang="de-DE" sz="1400" b="1" kern="0" dirty="0" smtClean="0">
                <a:solidFill>
                  <a:schemeClr val="bg1"/>
                </a:solidFill>
                <a:latin typeface="Arial"/>
              </a:rPr>
              <a:t>Workshop</a:t>
            </a:r>
            <a:endParaRPr kumimoji="0" lang="de-DE" sz="1400" b="1" i="0" u="none" strike="noStrike" kern="0" cap="none" spc="0" normalizeH="0" baseline="0" noProof="0" dirty="0" smtClean="0">
              <a:ln>
                <a:noFill/>
              </a:ln>
              <a:solidFill>
                <a:schemeClr val="bg1"/>
              </a:solidFill>
              <a:effectLst/>
              <a:uLnTx/>
              <a:uFillTx/>
              <a:latin typeface="Arial"/>
              <a:ea typeface="+mn-ea"/>
              <a:cs typeface="+mn-cs"/>
            </a:endParaRPr>
          </a:p>
        </p:txBody>
      </p:sp>
      <p:sp>
        <p:nvSpPr>
          <p:cNvPr id="33" name="Pfeil nach rechts 32"/>
          <p:cNvSpPr/>
          <p:nvPr/>
        </p:nvSpPr>
        <p:spPr>
          <a:xfrm rot="5400000">
            <a:off x="7297438" y="4488071"/>
            <a:ext cx="255485" cy="1206403"/>
          </a:xfrm>
          <a:prstGeom prst="rightArrow">
            <a:avLst>
              <a:gd name="adj1" fmla="val 75424"/>
              <a:gd name="adj2" fmla="val 27627"/>
            </a:avLst>
          </a:prstGeom>
          <a:solidFill>
            <a:srgbClr val="88A6D8"/>
          </a:solidFill>
          <a:ln w="25400" cap="flat" cmpd="sng" algn="ctr">
            <a:noFill/>
            <a:prstDash val="solid"/>
          </a:ln>
          <a:effectLst/>
        </p:spPr>
        <p:txBody>
          <a:bodyPr vert="vert270" wrap="none"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200" b="1" i="0" u="none" strike="noStrike" kern="0" cap="none" spc="0" normalizeH="0" baseline="0" noProof="0" dirty="0" smtClean="0">
                <a:ln>
                  <a:noFill/>
                </a:ln>
                <a:solidFill>
                  <a:prstClr val="white"/>
                </a:solidFill>
                <a:effectLst/>
                <a:uLnTx/>
                <a:uFillTx/>
                <a:latin typeface="Arial"/>
                <a:ea typeface="+mn-ea"/>
                <a:cs typeface="+mn-cs"/>
              </a:rPr>
              <a:t>Woche 2</a:t>
            </a:r>
          </a:p>
        </p:txBody>
      </p:sp>
      <p:sp>
        <p:nvSpPr>
          <p:cNvPr id="34" name="Pfeil nach rechts 33"/>
          <p:cNvSpPr/>
          <p:nvPr/>
        </p:nvSpPr>
        <p:spPr>
          <a:xfrm rot="5400000">
            <a:off x="7297438" y="4792835"/>
            <a:ext cx="255485" cy="1206403"/>
          </a:xfrm>
          <a:prstGeom prst="rightArrow">
            <a:avLst>
              <a:gd name="adj1" fmla="val 75424"/>
              <a:gd name="adj2" fmla="val 27627"/>
            </a:avLst>
          </a:prstGeom>
          <a:solidFill>
            <a:srgbClr val="88A6D8"/>
          </a:solidFill>
          <a:ln w="25400" cap="flat" cmpd="sng" algn="ctr">
            <a:noFill/>
            <a:prstDash val="solid"/>
          </a:ln>
          <a:effectLst/>
        </p:spPr>
        <p:txBody>
          <a:bodyPr vert="vert270" wrap="none"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200" b="1" i="0" u="none" strike="noStrike" kern="0" cap="none" spc="0" normalizeH="0" baseline="0" noProof="0" dirty="0" smtClean="0">
                <a:ln>
                  <a:noFill/>
                </a:ln>
                <a:solidFill>
                  <a:prstClr val="white"/>
                </a:solidFill>
                <a:effectLst/>
                <a:uLnTx/>
                <a:uFillTx/>
                <a:latin typeface="Arial"/>
                <a:ea typeface="+mn-ea"/>
                <a:cs typeface="+mn-cs"/>
              </a:rPr>
              <a:t>Woche 3/4</a:t>
            </a:r>
          </a:p>
        </p:txBody>
      </p:sp>
      <p:sp>
        <p:nvSpPr>
          <p:cNvPr id="35" name="Rechteck 34"/>
          <p:cNvSpPr/>
          <p:nvPr/>
        </p:nvSpPr>
        <p:spPr>
          <a:xfrm rot="5400000">
            <a:off x="3954178" y="2244407"/>
            <a:ext cx="261279" cy="4896539"/>
          </a:xfrm>
          <a:prstGeom prst="rect">
            <a:avLst/>
          </a:prstGeom>
          <a:solidFill>
            <a:srgbClr val="005696"/>
          </a:solidFill>
          <a:ln w="25400" cap="flat" cmpd="sng" algn="ctr">
            <a:noFill/>
            <a:prstDash val="solid"/>
          </a:ln>
          <a:effectLst/>
        </p:spPr>
        <p:txBody>
          <a:bodyPr vert="vert27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dirty="0" smtClean="0">
                <a:ln>
                  <a:noFill/>
                </a:ln>
                <a:solidFill>
                  <a:schemeClr val="bg1"/>
                </a:solidFill>
                <a:effectLst/>
                <a:uLnTx/>
                <a:uFillTx/>
                <a:latin typeface="Arial"/>
                <a:ea typeface="+mn-ea"/>
                <a:cs typeface="+mn-cs"/>
              </a:rPr>
              <a:t>Ergebnispräsentation</a:t>
            </a:r>
          </a:p>
        </p:txBody>
      </p:sp>
      <p:sp>
        <p:nvSpPr>
          <p:cNvPr id="36" name="Rechteck 35"/>
          <p:cNvSpPr/>
          <p:nvPr/>
        </p:nvSpPr>
        <p:spPr>
          <a:xfrm>
            <a:off x="628064" y="1777136"/>
            <a:ext cx="7256303" cy="644788"/>
          </a:xfrm>
          <a:prstGeom prst="rect">
            <a:avLst/>
          </a:prstGeom>
          <a:solidFill>
            <a:srgbClr val="88A6D8"/>
          </a:solidFill>
          <a:ln w="25400" cap="flat" cmpd="sng" algn="ctr">
            <a:noFill/>
            <a:prstDash val="solid"/>
          </a:ln>
          <a:effectLst/>
        </p:spPr>
        <p:txBody>
          <a:bodyPr lIns="216000" tIns="72000" rIns="216000" bIns="72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400" b="0" i="0" u="none" strike="noStrike" kern="0" cap="none" spc="0" normalizeH="0" baseline="0" noProof="0" dirty="0" smtClean="0">
                <a:ln>
                  <a:noFill/>
                </a:ln>
                <a:solidFill>
                  <a:prstClr val="white"/>
                </a:solidFill>
                <a:effectLst/>
                <a:uLnTx/>
                <a:uFillTx/>
                <a:latin typeface="Arial"/>
                <a:ea typeface="+mn-ea"/>
                <a:cs typeface="+mn-cs"/>
              </a:rPr>
              <a:t>Blitz-Analyse der Prozesse im Werk</a:t>
            </a:r>
            <a:r>
              <a:rPr lang="de-DE" sz="1400" kern="0" dirty="0">
                <a:solidFill>
                  <a:prstClr val="white"/>
                </a:solidFill>
                <a:latin typeface="Arial"/>
              </a:rPr>
              <a:t> </a:t>
            </a:r>
            <a:r>
              <a:rPr lang="de-DE" sz="1400" kern="0" dirty="0" smtClean="0">
                <a:solidFill>
                  <a:prstClr val="white"/>
                </a:solidFill>
                <a:latin typeface="Arial"/>
              </a:rPr>
              <a:t>sowie </a:t>
            </a:r>
            <a:r>
              <a:rPr kumimoji="0" lang="de-DE" sz="1400" b="0" i="0" u="none" strike="noStrike" kern="0" cap="none" spc="0" normalizeH="0" baseline="0" noProof="0" dirty="0" smtClean="0">
                <a:ln>
                  <a:noFill/>
                </a:ln>
                <a:solidFill>
                  <a:prstClr val="white"/>
                </a:solidFill>
                <a:effectLst/>
                <a:uLnTx/>
                <a:uFillTx/>
                <a:latin typeface="Arial"/>
                <a:ea typeface="+mn-ea"/>
                <a:cs typeface="+mn-cs"/>
              </a:rPr>
              <a:t>Erstellung und Präsentation eines Grobkonzepts mit Aufbereitung</a:t>
            </a:r>
            <a:r>
              <a:rPr kumimoji="0" lang="de-DE" sz="1400" b="0" i="0" u="none" strike="noStrike" kern="0" cap="none" spc="0" normalizeH="0" noProof="0" dirty="0" smtClean="0">
                <a:ln>
                  <a:noFill/>
                </a:ln>
                <a:solidFill>
                  <a:prstClr val="white"/>
                </a:solidFill>
                <a:effectLst/>
                <a:uLnTx/>
                <a:uFillTx/>
                <a:latin typeface="Arial"/>
                <a:ea typeface="+mn-ea"/>
                <a:cs typeface="+mn-cs"/>
              </a:rPr>
              <a:t> der Ergebnisse und Managementpräsentation</a:t>
            </a:r>
            <a:endParaRPr kumimoji="0" lang="de-DE" sz="1400" b="0" i="0" u="none" strike="noStrike" kern="0" cap="none" spc="0" normalizeH="0" baseline="0" noProof="0" dirty="0" smtClean="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48808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3"/>
          </p:nvPr>
        </p:nvSpPr>
        <p:spPr/>
        <p:txBody>
          <a:bodyPr/>
          <a:lstStyle/>
          <a:p>
            <a:r>
              <a:rPr lang="de-DE" sz="1600" dirty="0"/>
              <a:t>Optional kann auf eine Projektwoche eine ca. </a:t>
            </a:r>
            <a:r>
              <a:rPr lang="de-DE" sz="1600" dirty="0" smtClean="0"/>
              <a:t>drei- bis fünfmonatige </a:t>
            </a:r>
            <a:r>
              <a:rPr lang="de-DE" sz="1600" dirty="0"/>
              <a:t>Konkretisierung </a:t>
            </a:r>
            <a:r>
              <a:rPr lang="de-DE" sz="1600" dirty="0" smtClean="0"/>
              <a:t>mit </a:t>
            </a:r>
            <a:r>
              <a:rPr lang="de-DE" sz="1600" dirty="0"/>
              <a:t>anschließender Umsetzungsunterstützung folgen.</a:t>
            </a:r>
            <a:endParaRPr lang="de-DE" sz="1600" dirty="0" smtClean="0"/>
          </a:p>
        </p:txBody>
      </p:sp>
      <p:sp>
        <p:nvSpPr>
          <p:cNvPr id="32" name="Rechteck 31"/>
          <p:cNvSpPr/>
          <p:nvPr/>
        </p:nvSpPr>
        <p:spPr>
          <a:xfrm rot="5400000">
            <a:off x="4229173" y="1695008"/>
            <a:ext cx="576436" cy="7771368"/>
          </a:xfrm>
          <a:prstGeom prst="rect">
            <a:avLst/>
          </a:pr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nchorCtr="0"/>
          <a:lstStyle/>
          <a:p>
            <a:pPr algn="ctr"/>
            <a:r>
              <a:rPr lang="de-DE" sz="1400" b="1" dirty="0">
                <a:latin typeface="Arial" panose="020B0604020202020204" pitchFamily="34" charset="0"/>
                <a:cs typeface="Arial" panose="020B0604020202020204" pitchFamily="34" charset="0"/>
              </a:rPr>
              <a:t>Implementierung / Realisierungsphase – Unterstützung auf Anfrage</a:t>
            </a:r>
          </a:p>
        </p:txBody>
      </p:sp>
      <p:sp>
        <p:nvSpPr>
          <p:cNvPr id="33" name="Rechteck 32"/>
          <p:cNvSpPr/>
          <p:nvPr/>
        </p:nvSpPr>
        <p:spPr>
          <a:xfrm>
            <a:off x="1495951" y="3259935"/>
            <a:ext cx="5184800" cy="1866840"/>
          </a:xfrm>
          <a:prstGeom prst="rect">
            <a:avLst/>
          </a:prstGeom>
          <a:solidFill>
            <a:srgbClr val="005696"/>
          </a:solidFill>
          <a:ln w="25400" cap="flat" cmpd="sng" algn="ctr">
            <a:noFill/>
            <a:prstDash val="solid"/>
          </a:ln>
          <a:effectLst/>
        </p:spPr>
        <p:txBody>
          <a:bodyPr lIns="216000" tIns="72000" rIns="216000" bIns="72000" rtlCol="0" anchor="t" anchorCtr="0"/>
          <a:lstStyle/>
          <a:p>
            <a:pPr lvl="0" algn="ctr"/>
            <a:r>
              <a:rPr lang="de-DE" sz="1400" dirty="0" smtClean="0">
                <a:solidFill>
                  <a:srgbClr val="FFFFFF"/>
                </a:solidFill>
                <a:latin typeface="Arial" panose="020B0604020202020204" pitchFamily="34" charset="0"/>
                <a:cs typeface="Arial" panose="020B0604020202020204" pitchFamily="34" charset="0"/>
              </a:rPr>
              <a:t>Detaillierung, Erstellung und Test </a:t>
            </a:r>
            <a:r>
              <a:rPr lang="de-DE" sz="1400" dirty="0">
                <a:solidFill>
                  <a:srgbClr val="FFFFFF"/>
                </a:solidFill>
                <a:latin typeface="Arial" panose="020B0604020202020204" pitchFamily="34" charset="0"/>
                <a:cs typeface="Arial" panose="020B0604020202020204" pitchFamily="34" charset="0"/>
              </a:rPr>
              <a:t>eines Feinkonzepts</a:t>
            </a:r>
            <a:endParaRPr lang="de-DE" sz="1400" dirty="0">
              <a:solidFill>
                <a:srgbClr val="000000"/>
              </a:solidFill>
              <a:latin typeface="Arial" panose="020B0604020202020204" pitchFamily="34" charset="0"/>
              <a:cs typeface="Arial" panose="020B0604020202020204" pitchFamily="34" charset="0"/>
            </a:endParaRPr>
          </a:p>
        </p:txBody>
      </p:sp>
      <p:sp>
        <p:nvSpPr>
          <p:cNvPr id="34" name="Rechteck 33"/>
          <p:cNvSpPr/>
          <p:nvPr/>
        </p:nvSpPr>
        <p:spPr>
          <a:xfrm>
            <a:off x="631707" y="3259935"/>
            <a:ext cx="576436" cy="1866840"/>
          </a:xfrm>
          <a:prstGeom prst="rect">
            <a:avLst/>
          </a:prstGeom>
          <a:solidFill>
            <a:srgbClr val="005696"/>
          </a:solidFill>
          <a:ln w="25400" cap="flat" cmpd="sng" algn="ctr">
            <a:noFill/>
            <a:prstDash val="solid"/>
          </a:ln>
          <a:effectLst/>
        </p:spPr>
        <p:txBody>
          <a:bodyPr vert="vert27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400" b="1" i="0" u="none" strike="noStrike" kern="0" cap="none" spc="200" normalizeH="0" noProof="0" dirty="0" smtClean="0">
                <a:ln>
                  <a:noFill/>
                </a:ln>
                <a:solidFill>
                  <a:prstClr val="white"/>
                </a:solidFill>
                <a:effectLst/>
                <a:uLnTx/>
                <a:uFillTx/>
                <a:latin typeface="Arial" panose="020B0604020202020204" pitchFamily="34" charset="0"/>
                <a:cs typeface="Arial" panose="020B0604020202020204" pitchFamily="34" charset="0"/>
              </a:rPr>
              <a:t>Konkretisierung</a:t>
            </a:r>
          </a:p>
        </p:txBody>
      </p:sp>
      <p:sp>
        <p:nvSpPr>
          <p:cNvPr id="35" name="Pfeil nach rechts 34"/>
          <p:cNvSpPr/>
          <p:nvPr/>
        </p:nvSpPr>
        <p:spPr>
          <a:xfrm rot="5400000">
            <a:off x="6680929" y="3404629"/>
            <a:ext cx="1866840" cy="1577451"/>
          </a:xfrm>
          <a:prstGeom prst="rightArrow">
            <a:avLst>
              <a:gd name="adj1" fmla="val 75424"/>
              <a:gd name="adj2" fmla="val 27627"/>
            </a:avLst>
          </a:prstGeom>
          <a:solidFill>
            <a:srgbClr val="005696"/>
          </a:solidFill>
          <a:ln w="25400" cap="flat" cmpd="sng" algn="ctr">
            <a:noFill/>
            <a:prstDash val="solid"/>
          </a:ln>
          <a:effectLst/>
        </p:spPr>
        <p:txBody>
          <a:bodyPr vert="horz"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400" b="1" i="0" u="none" strike="noStrike" kern="0" cap="none" spc="0" normalizeH="0" baseline="0" noProof="0" dirty="0" smtClean="0">
              <a:ln>
                <a:noFill/>
              </a:ln>
              <a:solidFill>
                <a:prstClr val="white"/>
              </a:solidFill>
              <a:effectLst/>
              <a:uLnTx/>
              <a:uFillTx/>
              <a:latin typeface="Arial" panose="020B0604020202020204" pitchFamily="34" charset="0"/>
              <a:cs typeface="Arial" panose="020B0604020202020204" pitchFamily="34" charset="0"/>
            </a:endParaRPr>
          </a:p>
        </p:txBody>
      </p:sp>
      <p:sp>
        <p:nvSpPr>
          <p:cNvPr id="36" name="Rechteck 35"/>
          <p:cNvSpPr/>
          <p:nvPr/>
        </p:nvSpPr>
        <p:spPr>
          <a:xfrm>
            <a:off x="7322585" y="3375723"/>
            <a:ext cx="576436" cy="1441283"/>
          </a:xfrm>
          <a:prstGeom prst="rect">
            <a:avLst/>
          </a:prstGeom>
          <a:noFill/>
          <a:ln w="25400" cap="flat" cmpd="sng" algn="ctr">
            <a:noFill/>
            <a:prstDash val="solid"/>
          </a:ln>
          <a:effectLst/>
        </p:spPr>
        <p:txBody>
          <a:bodyPr vert="vert270" lIns="90000" tIns="3600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lang="de-DE" sz="1400" b="1" kern="0" dirty="0">
                <a:solidFill>
                  <a:prstClr val="white"/>
                </a:solidFill>
                <a:latin typeface="Arial" panose="020B0604020202020204" pitchFamily="34" charset="0"/>
                <a:cs typeface="Arial" panose="020B0604020202020204" pitchFamily="34" charset="0"/>
              </a:rPr>
              <a:t>3-5 Monate</a:t>
            </a:r>
          </a:p>
        </p:txBody>
      </p:sp>
      <p:sp>
        <p:nvSpPr>
          <p:cNvPr id="37" name="Rechteck 36"/>
          <p:cNvSpPr/>
          <p:nvPr/>
        </p:nvSpPr>
        <p:spPr>
          <a:xfrm>
            <a:off x="1640192" y="3666783"/>
            <a:ext cx="4896538" cy="338247"/>
          </a:xfrm>
          <a:prstGeom prst="rect">
            <a:avLst/>
          </a:prstGeom>
          <a:solidFill>
            <a:srgbClr val="97C139"/>
          </a:solidFill>
          <a:ln w="25400" cap="flat" cmpd="sng" algn="ctr">
            <a:noFill/>
            <a:prstDash val="solid"/>
          </a:ln>
          <a:effectLst/>
        </p:spPr>
        <p:txBody>
          <a:bodyPr lIns="216000" tIns="0" rIns="216000" bIns="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400" b="0" i="0" u="none" strike="noStrike" kern="0" cap="none" spc="0" normalizeH="0" baseline="0" noProof="0" dirty="0" smtClean="0">
                <a:ln>
                  <a:noFill/>
                </a:ln>
                <a:solidFill>
                  <a:prstClr val="white"/>
                </a:solidFill>
                <a:effectLst/>
                <a:uLnTx/>
                <a:uFillTx/>
                <a:latin typeface="Arial" panose="020B0604020202020204" pitchFamily="34" charset="0"/>
                <a:cs typeface="Arial" panose="020B0604020202020204" pitchFamily="34" charset="0"/>
              </a:rPr>
              <a:t>Projektleiter</a:t>
            </a:r>
            <a:endParaRPr kumimoji="0" lang="de-DE" sz="1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
        <p:nvSpPr>
          <p:cNvPr id="42" name="Gleichschenkliges Dreieck 41"/>
          <p:cNvSpPr/>
          <p:nvPr/>
        </p:nvSpPr>
        <p:spPr>
          <a:xfrm rot="10800000">
            <a:off x="2173913" y="2874493"/>
            <a:ext cx="4651710" cy="27000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sp>
        <p:nvSpPr>
          <p:cNvPr id="45" name="Textfeld 44"/>
          <p:cNvSpPr txBox="1"/>
          <p:nvPr/>
        </p:nvSpPr>
        <p:spPr>
          <a:xfrm>
            <a:off x="3671676" y="2905851"/>
            <a:ext cx="1656184" cy="184666"/>
          </a:xfrm>
          <a:prstGeom prst="rect">
            <a:avLst/>
          </a:prstGeom>
          <a:noFill/>
        </p:spPr>
        <p:txBody>
          <a:bodyPr wrap="square" lIns="0" tIns="0" rIns="0" bIns="0" rtlCol="0">
            <a:spAutoFit/>
          </a:bodyPr>
          <a:lstStyle/>
          <a:p>
            <a:pPr algn="ctr"/>
            <a:r>
              <a:rPr lang="de-DE" sz="1200" i="1" dirty="0" smtClean="0">
                <a:solidFill>
                  <a:schemeClr val="bg1">
                    <a:lumMod val="85000"/>
                  </a:schemeClr>
                </a:solidFill>
                <a:latin typeface="Arial" panose="020B0604020202020204" pitchFamily="34" charset="0"/>
                <a:cs typeface="Arial" panose="020B0604020202020204" pitchFamily="34" charset="0"/>
              </a:rPr>
              <a:t>optional</a:t>
            </a:r>
            <a:endParaRPr lang="de-DE" sz="1200" i="1" dirty="0">
              <a:solidFill>
                <a:schemeClr val="bg1">
                  <a:lumMod val="85000"/>
                </a:schemeClr>
              </a:solidFill>
              <a:latin typeface="Arial" panose="020B0604020202020204" pitchFamily="34" charset="0"/>
              <a:cs typeface="Arial" panose="020B0604020202020204" pitchFamily="34" charset="0"/>
            </a:endParaRPr>
          </a:p>
        </p:txBody>
      </p:sp>
      <p:sp>
        <p:nvSpPr>
          <p:cNvPr id="46" name="Rechteck 45"/>
          <p:cNvSpPr/>
          <p:nvPr/>
        </p:nvSpPr>
        <p:spPr>
          <a:xfrm rot="16200000">
            <a:off x="487507" y="5436675"/>
            <a:ext cx="576437" cy="2880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chorCtr="0"/>
          <a:lstStyle/>
          <a:p>
            <a:pPr algn="ctr"/>
            <a:r>
              <a:rPr lang="de-DE" sz="1000" i="1" dirty="0" smtClean="0">
                <a:solidFill>
                  <a:schemeClr val="bg1">
                    <a:lumMod val="65000"/>
                  </a:schemeClr>
                </a:solidFill>
                <a:latin typeface="Arial" panose="020B0604020202020204" pitchFamily="34" charset="0"/>
                <a:cs typeface="Arial" panose="020B0604020202020204" pitchFamily="34" charset="0"/>
              </a:rPr>
              <a:t>optional</a:t>
            </a:r>
          </a:p>
        </p:txBody>
      </p:sp>
      <p:sp>
        <p:nvSpPr>
          <p:cNvPr id="47" name="Rechteck 46"/>
          <p:cNvSpPr/>
          <p:nvPr/>
        </p:nvSpPr>
        <p:spPr>
          <a:xfrm rot="5400000">
            <a:off x="7970840" y="5436676"/>
            <a:ext cx="576437" cy="2880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chorCtr="0"/>
          <a:lstStyle/>
          <a:p>
            <a:pPr algn="ctr"/>
            <a:r>
              <a:rPr lang="de-DE" sz="1000" i="1" dirty="0" smtClean="0">
                <a:solidFill>
                  <a:schemeClr val="bg1">
                    <a:lumMod val="65000"/>
                  </a:schemeClr>
                </a:solidFill>
                <a:latin typeface="Arial" panose="020B0604020202020204" pitchFamily="34" charset="0"/>
                <a:cs typeface="Arial" panose="020B0604020202020204" pitchFamily="34" charset="0"/>
              </a:rPr>
              <a:t>optional</a:t>
            </a:r>
          </a:p>
        </p:txBody>
      </p:sp>
      <p:sp>
        <p:nvSpPr>
          <p:cNvPr id="21" name="Rechteck 20"/>
          <p:cNvSpPr/>
          <p:nvPr/>
        </p:nvSpPr>
        <p:spPr>
          <a:xfrm>
            <a:off x="1640191" y="4056368"/>
            <a:ext cx="1610478" cy="490627"/>
          </a:xfrm>
          <a:prstGeom prst="rect">
            <a:avLst/>
          </a:prstGeom>
          <a:solidFill>
            <a:srgbClr val="97C139"/>
          </a:solidFill>
          <a:ln w="25400" cap="flat" cmpd="sng" algn="ctr">
            <a:noFill/>
            <a:prstDash val="solid"/>
          </a:ln>
          <a:effectLst/>
        </p:spPr>
        <p:txBody>
          <a:bodyPr lIns="216000" tIns="0" rIns="216000" bIns="0" rtlCol="0" anchor="ctr" anchorCtr="0"/>
          <a:lstStyle/>
          <a:p>
            <a:pPr algn="ctr" eaLnBrk="1" fontAlgn="auto" hangingPunct="1">
              <a:spcBef>
                <a:spcPts val="0"/>
              </a:spcBef>
              <a:spcAft>
                <a:spcPts val="0"/>
              </a:spcAft>
              <a:defRPr/>
            </a:pPr>
            <a:r>
              <a:rPr lang="en-GB" sz="1400" kern="0" dirty="0" smtClean="0">
                <a:solidFill>
                  <a:prstClr val="white"/>
                </a:solidFill>
                <a:latin typeface="Arial" panose="020B0604020202020204" pitchFamily="34" charset="0"/>
                <a:cs typeface="Arial" panose="020B0604020202020204" pitchFamily="34" charset="0"/>
              </a:rPr>
              <a:t>Senior Expert</a:t>
            </a:r>
            <a:endParaRPr lang="en-GB" sz="1400" kern="0" dirty="0" smtClean="0">
              <a:solidFill>
                <a:prstClr val="black"/>
              </a:solidFill>
              <a:latin typeface="Arial" panose="020B0604020202020204" pitchFamily="34" charset="0"/>
              <a:cs typeface="Arial" panose="020B0604020202020204" pitchFamily="34" charset="0"/>
            </a:endParaRPr>
          </a:p>
        </p:txBody>
      </p:sp>
      <p:sp>
        <p:nvSpPr>
          <p:cNvPr id="22" name="Rechteck 21"/>
          <p:cNvSpPr/>
          <p:nvPr/>
        </p:nvSpPr>
        <p:spPr>
          <a:xfrm>
            <a:off x="3286632" y="4056368"/>
            <a:ext cx="1607069" cy="490627"/>
          </a:xfrm>
          <a:prstGeom prst="rect">
            <a:avLst/>
          </a:prstGeom>
          <a:solidFill>
            <a:srgbClr val="97C139"/>
          </a:solidFill>
          <a:ln w="25400" cap="flat" cmpd="sng" algn="ctr">
            <a:noFill/>
            <a:prstDash val="solid"/>
          </a:ln>
          <a:effectLst/>
        </p:spPr>
        <p:txBody>
          <a:bodyPr lIns="216000" tIns="0" rIns="216000" bIns="0" rtlCol="0" anchor="ctr" anchorCtr="0"/>
          <a:lstStyle/>
          <a:p>
            <a:pPr algn="ctr" eaLnBrk="1" fontAlgn="auto" hangingPunct="1">
              <a:spcBef>
                <a:spcPts val="0"/>
              </a:spcBef>
              <a:spcAft>
                <a:spcPts val="0"/>
              </a:spcAft>
            </a:pPr>
            <a:r>
              <a:rPr lang="en-GB" sz="1400" kern="0" dirty="0">
                <a:solidFill>
                  <a:prstClr val="white"/>
                </a:solidFill>
                <a:latin typeface="Arial" panose="020B0604020202020204" pitchFamily="34" charset="0"/>
                <a:cs typeface="Arial" panose="020B0604020202020204" pitchFamily="34" charset="0"/>
              </a:rPr>
              <a:t>Senior Expert</a:t>
            </a:r>
          </a:p>
        </p:txBody>
      </p:sp>
      <p:sp>
        <p:nvSpPr>
          <p:cNvPr id="23" name="Rechteck 22"/>
          <p:cNvSpPr/>
          <p:nvPr/>
        </p:nvSpPr>
        <p:spPr>
          <a:xfrm>
            <a:off x="4929666" y="4056368"/>
            <a:ext cx="1607069" cy="490627"/>
          </a:xfrm>
          <a:prstGeom prst="rect">
            <a:avLst/>
          </a:prstGeom>
          <a:solidFill>
            <a:srgbClr val="C2DC88"/>
          </a:solidFill>
          <a:ln w="25400" cap="flat" cmpd="sng" algn="ctr">
            <a:noFill/>
            <a:prstDash val="solid"/>
          </a:ln>
          <a:effectLst/>
        </p:spPr>
        <p:txBody>
          <a:bodyPr lIns="72000" tIns="72000" rIns="72000" bIns="72000" rtlCol="0" anchor="ctr" anchorCtr="0"/>
          <a:lstStyle/>
          <a:p>
            <a:pPr algn="ctr" eaLnBrk="1" fontAlgn="auto" hangingPunct="1">
              <a:spcBef>
                <a:spcPts val="0"/>
              </a:spcBef>
              <a:spcAft>
                <a:spcPts val="0"/>
              </a:spcAft>
            </a:pPr>
            <a:r>
              <a:rPr lang="en-GB" sz="1400" kern="0" dirty="0">
                <a:solidFill>
                  <a:prstClr val="white"/>
                </a:solidFill>
                <a:latin typeface="Arial" panose="020B0604020202020204" pitchFamily="34" charset="0"/>
                <a:cs typeface="Arial" panose="020B0604020202020204" pitchFamily="34" charset="0"/>
              </a:rPr>
              <a:t>Senior Expert</a:t>
            </a:r>
          </a:p>
        </p:txBody>
      </p:sp>
      <p:sp>
        <p:nvSpPr>
          <p:cNvPr id="24" name="Rechteck 23"/>
          <p:cNvSpPr/>
          <p:nvPr/>
        </p:nvSpPr>
        <p:spPr>
          <a:xfrm>
            <a:off x="1637710" y="4602768"/>
            <a:ext cx="1612960" cy="338400"/>
          </a:xfrm>
          <a:prstGeom prst="rect">
            <a:avLst/>
          </a:prstGeom>
          <a:solidFill>
            <a:srgbClr val="97C139"/>
          </a:solidFill>
          <a:ln w="25400" cap="flat" cmpd="sng" algn="ctr">
            <a:noFill/>
            <a:prstDash val="solid"/>
          </a:ln>
          <a:effectLst/>
        </p:spPr>
        <p:txBody>
          <a:bodyPr lIns="144000" tIns="0" rIns="144000" bIns="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Master-Student</a:t>
            </a:r>
            <a:endParaRPr kumimoji="0" lang="en-GB" sz="1400" b="0" i="0" u="none" strike="noStrike" kern="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endParaRPr>
          </a:p>
        </p:txBody>
      </p:sp>
      <p:sp>
        <p:nvSpPr>
          <p:cNvPr id="25" name="Rechteck 24"/>
          <p:cNvSpPr/>
          <p:nvPr/>
        </p:nvSpPr>
        <p:spPr>
          <a:xfrm>
            <a:off x="3288384" y="4602768"/>
            <a:ext cx="1612960" cy="338400"/>
          </a:xfrm>
          <a:prstGeom prst="rect">
            <a:avLst/>
          </a:prstGeom>
          <a:solidFill>
            <a:srgbClr val="97C139"/>
          </a:solidFill>
          <a:ln w="25400" cap="flat" cmpd="sng" algn="ctr">
            <a:noFill/>
            <a:prstDash val="solid"/>
          </a:ln>
          <a:effectLst/>
        </p:spPr>
        <p:txBody>
          <a:bodyPr lIns="144000" tIns="0" rIns="144000" bIns="0" rtlCol="0" anchor="ctr" anchorCtr="0"/>
          <a:lstStyle/>
          <a:p>
            <a:pPr algn="ctr" eaLnBrk="1" fontAlgn="auto" hangingPunct="1">
              <a:spcBef>
                <a:spcPts val="0"/>
              </a:spcBef>
              <a:spcAft>
                <a:spcPts val="0"/>
              </a:spcAft>
            </a:pPr>
            <a:r>
              <a:rPr lang="en-GB" sz="1400" kern="0" dirty="0">
                <a:solidFill>
                  <a:srgbClr val="FFFFFF"/>
                </a:solidFill>
                <a:latin typeface="Arial" panose="020B0604020202020204" pitchFamily="34" charset="0"/>
                <a:cs typeface="Arial" panose="020B0604020202020204" pitchFamily="34" charset="0"/>
              </a:rPr>
              <a:t>Master-Student</a:t>
            </a:r>
          </a:p>
        </p:txBody>
      </p:sp>
      <p:sp>
        <p:nvSpPr>
          <p:cNvPr id="26" name="Rechteck 25"/>
          <p:cNvSpPr/>
          <p:nvPr/>
        </p:nvSpPr>
        <p:spPr>
          <a:xfrm>
            <a:off x="4929666" y="4602768"/>
            <a:ext cx="1612960" cy="338400"/>
          </a:xfrm>
          <a:prstGeom prst="rect">
            <a:avLst/>
          </a:prstGeom>
          <a:solidFill>
            <a:srgbClr val="C2DC88"/>
          </a:solidFill>
          <a:ln w="25400" cap="flat" cmpd="sng" algn="ctr">
            <a:noFill/>
            <a:prstDash val="solid"/>
          </a:ln>
          <a:effectLst/>
        </p:spPr>
        <p:txBody>
          <a:bodyPr lIns="72000" tIns="72000" rIns="72000" bIns="72000" rtlCol="0" anchor="ctr" anchorCtr="0"/>
          <a:lstStyle/>
          <a:p>
            <a:pPr algn="ctr" eaLnBrk="1" fontAlgn="auto" hangingPunct="1">
              <a:spcBef>
                <a:spcPts val="0"/>
              </a:spcBef>
              <a:spcAft>
                <a:spcPts val="0"/>
              </a:spcAft>
            </a:pPr>
            <a:r>
              <a:rPr lang="en-GB" sz="1400" kern="0" dirty="0">
                <a:solidFill>
                  <a:prstClr val="white"/>
                </a:solidFill>
                <a:latin typeface="Arial" panose="020B0604020202020204" pitchFamily="34" charset="0"/>
                <a:cs typeface="Arial" panose="020B0604020202020204" pitchFamily="34" charset="0"/>
              </a:rPr>
              <a:t>Master-Student</a:t>
            </a:r>
          </a:p>
        </p:txBody>
      </p:sp>
      <p:sp>
        <p:nvSpPr>
          <p:cNvPr id="28" name="Rechteck 27"/>
          <p:cNvSpPr/>
          <p:nvPr/>
        </p:nvSpPr>
        <p:spPr>
          <a:xfrm>
            <a:off x="6750390" y="4939442"/>
            <a:ext cx="150466" cy="145742"/>
          </a:xfrm>
          <a:prstGeom prst="rect">
            <a:avLst/>
          </a:prstGeom>
          <a:gradFill flip="none" rotWithShape="1">
            <a:gsLst>
              <a:gs pos="0">
                <a:srgbClr val="CDE29E"/>
              </a:gs>
              <a:gs pos="49000">
                <a:srgbClr val="CDE29E"/>
              </a:gs>
              <a:gs pos="50000">
                <a:srgbClr val="296193">
                  <a:lumMod val="75000"/>
                </a:srgbClr>
              </a:gs>
              <a:gs pos="100000">
                <a:srgbClr val="296193">
                  <a:lumMod val="75000"/>
                </a:srgbClr>
              </a:gs>
            </a:gsLst>
            <a:lin ang="2700000" scaled="1"/>
            <a:tileRect/>
          </a:gradFill>
          <a:ln w="25400" cap="flat" cmpd="sng" algn="ctr">
            <a:noFill/>
            <a:prstDash val="solid"/>
          </a:ln>
          <a:effectLst/>
        </p:spPr>
        <p:txBody>
          <a:bodyPr wrap="none" lIns="72000" tIns="72000" rIns="72000" bIns="72000" rtlCol="0"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7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     = optional</a:t>
            </a:r>
          </a:p>
        </p:txBody>
      </p:sp>
      <p:pic>
        <p:nvPicPr>
          <p:cNvPr id="3" name="Grafik 2"/>
          <p:cNvPicPr>
            <a:picLocks noChangeAspect="1"/>
          </p:cNvPicPr>
          <p:nvPr/>
        </p:nvPicPr>
        <p:blipFill>
          <a:blip r:embed="rId3"/>
          <a:stretch>
            <a:fillRect/>
          </a:stretch>
        </p:blipFill>
        <p:spPr>
          <a:xfrm>
            <a:off x="3132008" y="1432744"/>
            <a:ext cx="2735521" cy="1417333"/>
          </a:xfrm>
          <a:prstGeom prst="rect">
            <a:avLst/>
          </a:prstGeom>
        </p:spPr>
      </p:pic>
    </p:spTree>
    <p:extLst>
      <p:ext uri="{BB962C8B-B14F-4D97-AF65-F5344CB8AC3E}">
        <p14:creationId xmlns:p14="http://schemas.microsoft.com/office/powerpoint/2010/main" val="7807924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3"/>
          </p:nvPr>
        </p:nvSpPr>
        <p:spPr/>
        <p:txBody>
          <a:bodyPr/>
          <a:lstStyle/>
          <a:p>
            <a:r>
              <a:rPr lang="de-DE" sz="1600" dirty="0"/>
              <a:t>In einer </a:t>
            </a:r>
            <a:r>
              <a:rPr lang="de-DE" sz="1600" dirty="0" smtClean="0"/>
              <a:t>drei- bis fünfmonatigen </a:t>
            </a:r>
            <a:r>
              <a:rPr lang="de-DE" sz="1600" dirty="0"/>
              <a:t>Konkretisierungsphase</a:t>
            </a:r>
            <a:br>
              <a:rPr lang="de-DE" sz="1600" dirty="0"/>
            </a:br>
            <a:r>
              <a:rPr lang="de-DE" sz="1600" dirty="0"/>
              <a:t>wird die Implementierung im Detail vorbereitet und getestet.</a:t>
            </a:r>
            <a:endParaRPr lang="de-DE" sz="1600" dirty="0" smtClean="0"/>
          </a:p>
        </p:txBody>
      </p:sp>
      <p:sp>
        <p:nvSpPr>
          <p:cNvPr id="33" name="Textplatzhalter 4"/>
          <p:cNvSpPr>
            <a:spLocks noGrp="1"/>
          </p:cNvSpPr>
          <p:nvPr>
            <p:ph type="body" sz="quarter" idx="13"/>
          </p:nvPr>
        </p:nvSpPr>
        <p:spPr>
          <a:xfrm>
            <a:off x="611188" y="1845346"/>
            <a:ext cx="7777162" cy="4607990"/>
          </a:xfrm>
        </p:spPr>
        <p:txBody>
          <a:bodyPr>
            <a:noAutofit/>
          </a:bodyPr>
          <a:lstStyle/>
          <a:p>
            <a:pPr marL="285750" lvl="2" indent="-285750">
              <a:lnSpc>
                <a:spcPct val="130000"/>
              </a:lnSpc>
              <a:spcBef>
                <a:spcPts val="600"/>
              </a:spcBef>
              <a:buClr>
                <a:schemeClr val="tx2">
                  <a:lumMod val="60000"/>
                  <a:lumOff val="40000"/>
                </a:schemeClr>
              </a:buClr>
              <a:buSzPct val="75000"/>
              <a:buFont typeface="Wingdings" panose="05000000000000000000" pitchFamily="2" charset="2"/>
              <a:buChar char="n"/>
            </a:pPr>
            <a:r>
              <a:rPr lang="de-DE" sz="1400" dirty="0">
                <a:latin typeface="Arial" panose="020B0604020202020204" pitchFamily="34" charset="0"/>
                <a:cs typeface="Arial" panose="020B0604020202020204" pitchFamily="34" charset="0"/>
              </a:rPr>
              <a:t>Durchführung von einem Teil des Projektteams der ersten Projektphase</a:t>
            </a:r>
            <a:endParaRPr lang="de-DE" sz="1400" dirty="0" smtClean="0">
              <a:latin typeface="Arial" panose="020B0604020202020204" pitchFamily="34" charset="0"/>
              <a:cs typeface="Arial" panose="020B0604020202020204" pitchFamily="34" charset="0"/>
            </a:endParaRPr>
          </a:p>
          <a:p>
            <a:pPr marL="533400" lvl="3" indent="-180975">
              <a:lnSpc>
                <a:spcPct val="130000"/>
              </a:lnSpc>
              <a:spcBef>
                <a:spcPts val="0"/>
              </a:spcBef>
              <a:buClr>
                <a:srgbClr val="005A9B"/>
              </a:buClr>
              <a:buFont typeface="Symbol" panose="05050102010706020507" pitchFamily="18" charset="2"/>
              <a:buChar char="-"/>
              <a:defRPr/>
            </a:pPr>
            <a:r>
              <a:rPr lang="de-DE" sz="1200" dirty="0" smtClean="0">
                <a:latin typeface="Arial" panose="020B0604020202020204" pitchFamily="34" charset="0"/>
                <a:cs typeface="Arial" panose="020B0604020202020204" pitchFamily="34" charset="0"/>
              </a:rPr>
              <a:t>1-3 </a:t>
            </a:r>
            <a:r>
              <a:rPr lang="de-DE" sz="1200" dirty="0">
                <a:latin typeface="Arial" panose="020B0604020202020204" pitchFamily="34" charset="0"/>
                <a:cs typeface="Arial" panose="020B0604020202020204" pitchFamily="34" charset="0"/>
              </a:rPr>
              <a:t>Graduate Assistants (Master-Studenten in Vollzeit vor Ort)</a:t>
            </a:r>
            <a:endParaRPr lang="de-DE" sz="1200" dirty="0" smtClean="0">
              <a:latin typeface="Arial" panose="020B0604020202020204" pitchFamily="34" charset="0"/>
              <a:cs typeface="Arial" panose="020B0604020202020204" pitchFamily="34" charset="0"/>
            </a:endParaRPr>
          </a:p>
          <a:p>
            <a:pPr marL="533400" lvl="3" indent="-180975">
              <a:lnSpc>
                <a:spcPct val="130000"/>
              </a:lnSpc>
              <a:spcBef>
                <a:spcPts val="0"/>
              </a:spcBef>
              <a:buClr>
                <a:srgbClr val="005A9B"/>
              </a:buClr>
              <a:buFont typeface="Symbol" panose="05050102010706020507" pitchFamily="18" charset="2"/>
              <a:buChar char="-"/>
              <a:defRPr/>
            </a:pPr>
            <a:r>
              <a:rPr lang="de-DE" sz="1200" dirty="0" smtClean="0">
                <a:latin typeface="Arial" panose="020B0604020202020204" pitchFamily="34" charset="0"/>
                <a:cs typeface="Arial" panose="020B0604020202020204" pitchFamily="34" charset="0"/>
              </a:rPr>
              <a:t>1-3 Senior Experts (1 </a:t>
            </a:r>
            <a:r>
              <a:rPr lang="de-DE" sz="1200" dirty="0">
                <a:latin typeface="Arial" panose="020B0604020202020204" pitchFamily="34" charset="0"/>
                <a:cs typeface="Arial" panose="020B0604020202020204" pitchFamily="34" charset="0"/>
              </a:rPr>
              <a:t>Tag pro Woche)</a:t>
            </a:r>
            <a:endParaRPr lang="de-DE" sz="1200" dirty="0" smtClean="0">
              <a:latin typeface="Arial" panose="020B0604020202020204" pitchFamily="34" charset="0"/>
              <a:cs typeface="Arial" panose="020B0604020202020204" pitchFamily="34" charset="0"/>
            </a:endParaRP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1 Projektleiter (1 Tag pro Monat)</a:t>
            </a:r>
            <a:endParaRPr lang="de-DE" sz="1200" dirty="0" smtClean="0">
              <a:latin typeface="Arial" panose="020B0604020202020204" pitchFamily="34" charset="0"/>
              <a:cs typeface="Arial" panose="020B0604020202020204" pitchFamily="34" charset="0"/>
            </a:endParaRPr>
          </a:p>
          <a:p>
            <a:pPr marL="285750" lvl="2" indent="-285750">
              <a:lnSpc>
                <a:spcPct val="130000"/>
              </a:lnSpc>
              <a:spcBef>
                <a:spcPts val="600"/>
              </a:spcBef>
              <a:buClr>
                <a:schemeClr val="tx2">
                  <a:lumMod val="60000"/>
                  <a:lumOff val="40000"/>
                </a:schemeClr>
              </a:buClr>
              <a:buSzPct val="75000"/>
              <a:buFont typeface="Wingdings" panose="05000000000000000000" pitchFamily="2" charset="2"/>
              <a:buChar char="n"/>
            </a:pPr>
            <a:r>
              <a:rPr lang="de-DE" sz="1400" dirty="0" smtClean="0">
                <a:latin typeface="Arial" panose="020B0604020202020204" pitchFamily="34" charset="0"/>
                <a:cs typeface="Arial" panose="020B0604020202020204" pitchFamily="34" charset="0"/>
              </a:rPr>
              <a:t>Zeitraum:</a:t>
            </a:r>
            <a:endParaRPr lang="de-DE" sz="1400" dirty="0">
              <a:latin typeface="Arial" panose="020B0604020202020204" pitchFamily="34" charset="0"/>
              <a:cs typeface="Arial" panose="020B0604020202020204" pitchFamily="34" charset="0"/>
            </a:endParaRP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direkt im Anschluss an die Projektwoche</a:t>
            </a: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i. d. R. 3-5 Monate</a:t>
            </a:r>
          </a:p>
          <a:p>
            <a:pPr marL="285750" lvl="2" indent="-285750">
              <a:lnSpc>
                <a:spcPct val="130000"/>
              </a:lnSpc>
              <a:spcBef>
                <a:spcPts val="600"/>
              </a:spcBef>
              <a:buClr>
                <a:schemeClr val="tx2">
                  <a:lumMod val="60000"/>
                  <a:lumOff val="40000"/>
                </a:schemeClr>
              </a:buClr>
              <a:buSzPct val="75000"/>
              <a:buFont typeface="Wingdings" panose="05000000000000000000" pitchFamily="2" charset="2"/>
              <a:buChar char="n"/>
              <a:tabLst>
                <a:tab pos="1701800" algn="l"/>
              </a:tabLst>
            </a:pPr>
            <a:r>
              <a:rPr lang="de-DE" sz="1400" dirty="0" smtClean="0">
                <a:latin typeface="Arial" panose="020B0604020202020204" pitchFamily="34" charset="0"/>
                <a:cs typeface="Arial" panose="020B0604020202020204" pitchFamily="34" charset="0"/>
              </a:rPr>
              <a:t>Ablauf:</a:t>
            </a:r>
            <a:endParaRPr lang="de-DE" sz="1400" dirty="0">
              <a:latin typeface="Arial" panose="020B0604020202020204" pitchFamily="34" charset="0"/>
              <a:cs typeface="Arial" panose="020B0604020202020204" pitchFamily="34" charset="0"/>
            </a:endParaRP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Kick-Off-Meeting mit dem </a:t>
            </a:r>
            <a:r>
              <a:rPr lang="de-DE" sz="1200" dirty="0" smtClean="0">
                <a:latin typeface="Arial" panose="020B0604020202020204" pitchFamily="34" charset="0"/>
                <a:cs typeface="Arial" panose="020B0604020202020204" pitchFamily="34" charset="0"/>
              </a:rPr>
              <a:t>Unternehmen, </a:t>
            </a:r>
            <a:r>
              <a:rPr lang="de-DE" sz="1200" dirty="0">
                <a:latin typeface="Arial" panose="020B0604020202020204" pitchFamily="34" charset="0"/>
                <a:cs typeface="Arial" panose="020B0604020202020204" pitchFamily="34" charset="0"/>
              </a:rPr>
              <a:t>Projektbriefing und Methodentraining für die Graduate Assistants</a:t>
            </a: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Aufstellen des Projektplans zusammen mit dem </a:t>
            </a:r>
            <a:r>
              <a:rPr lang="de-DE" sz="1200" dirty="0" smtClean="0">
                <a:latin typeface="Arial" panose="020B0604020202020204" pitchFamily="34" charset="0"/>
                <a:cs typeface="Arial" panose="020B0604020202020204" pitchFamily="34" charset="0"/>
              </a:rPr>
              <a:t>Unternehmen </a:t>
            </a:r>
            <a:endParaRPr lang="de-DE" sz="1200" dirty="0">
              <a:latin typeface="Arial" panose="020B0604020202020204" pitchFamily="34" charset="0"/>
              <a:cs typeface="Arial" panose="020B0604020202020204" pitchFamily="34" charset="0"/>
            </a:endParaRP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Ausarbeiten der Feinkonzepte gemäß Projektplan; Durchführen eines „Proof-</a:t>
            </a:r>
            <a:r>
              <a:rPr lang="de-DE" sz="1200" dirty="0" err="1">
                <a:latin typeface="Arial" panose="020B0604020202020204" pitchFamily="34" charset="0"/>
                <a:cs typeface="Arial" panose="020B0604020202020204" pitchFamily="34" charset="0"/>
              </a:rPr>
              <a:t>of</a:t>
            </a:r>
            <a:r>
              <a:rPr lang="de-DE" sz="1200" dirty="0">
                <a:latin typeface="Arial" panose="020B0604020202020204" pitchFamily="34" charset="0"/>
                <a:cs typeface="Arial" panose="020B0604020202020204" pitchFamily="34" charset="0"/>
              </a:rPr>
              <a:t>-Concept“ für jede Maßnahme (Vollzeit-Anwesenheit der Graduate Assistants im Werk während der Konzeptphase)</a:t>
            </a: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Aufstellen eines Implementierungsplans und Auswahl von Mitarbeitern und externen Partnern / Anbietern </a:t>
            </a:r>
            <a:br>
              <a:rPr lang="de-DE" sz="1200" dirty="0">
                <a:latin typeface="Arial" panose="020B0604020202020204" pitchFamily="34" charset="0"/>
                <a:cs typeface="Arial" panose="020B0604020202020204" pitchFamily="34" charset="0"/>
              </a:rPr>
            </a:br>
            <a:r>
              <a:rPr lang="de-DE" sz="1200" dirty="0">
                <a:latin typeface="Arial" panose="020B0604020202020204" pitchFamily="34" charset="0"/>
                <a:cs typeface="Arial" panose="020B0604020202020204" pitchFamily="34" charset="0"/>
              </a:rPr>
              <a:t>für die Implementierung</a:t>
            </a:r>
          </a:p>
          <a:p>
            <a:pPr marL="533400" lvl="3" indent="-180975">
              <a:lnSpc>
                <a:spcPct val="130000"/>
              </a:lnSpc>
              <a:spcBef>
                <a:spcPts val="0"/>
              </a:spcBef>
              <a:buClr>
                <a:srgbClr val="005A9B"/>
              </a:buClr>
              <a:buFont typeface="Symbol" panose="05050102010706020507" pitchFamily="18" charset="2"/>
              <a:buChar char="-"/>
              <a:defRPr/>
            </a:pPr>
            <a:r>
              <a:rPr lang="de-DE" sz="1200" dirty="0">
                <a:latin typeface="Arial" panose="020B0604020202020204" pitchFamily="34" charset="0"/>
                <a:cs typeface="Arial" panose="020B0604020202020204" pitchFamily="34" charset="0"/>
              </a:rPr>
              <a:t>Dokumentation der Konzepte in Master-/Projektarbeiten sowie in einem Management </a:t>
            </a:r>
            <a:r>
              <a:rPr lang="de-DE" sz="1200" dirty="0" smtClean="0">
                <a:latin typeface="Arial" panose="020B0604020202020204" pitchFamily="34" charset="0"/>
                <a:cs typeface="Arial" panose="020B0604020202020204" pitchFamily="34" charset="0"/>
              </a:rPr>
              <a:t>Report</a:t>
            </a:r>
          </a:p>
          <a:p>
            <a:pPr marL="533400" lvl="3" indent="-180975">
              <a:lnSpc>
                <a:spcPct val="130000"/>
              </a:lnSpc>
              <a:spcBef>
                <a:spcPts val="0"/>
              </a:spcBef>
              <a:buClr>
                <a:srgbClr val="005A9B"/>
              </a:buClr>
              <a:buFont typeface="Symbol" panose="05050102010706020507" pitchFamily="18" charset="2"/>
              <a:buChar char="-"/>
              <a:defRPr/>
            </a:pPr>
            <a:r>
              <a:rPr lang="de-DE" sz="1200" dirty="0" smtClean="0">
                <a:latin typeface="Arial" panose="020B0604020202020204" pitchFamily="34" charset="0"/>
                <a:cs typeface="Arial" panose="020B0604020202020204" pitchFamily="34" charset="0"/>
              </a:rPr>
              <a:t>Abschluss-Workshop mit der Geschäftsleitung</a:t>
            </a:r>
            <a:endParaRPr lang="de-DE" sz="1200" dirty="0">
              <a:latin typeface="Arial" panose="020B0604020202020204" pitchFamily="34" charset="0"/>
              <a:cs typeface="Arial" panose="020B0604020202020204" pitchFamily="34" charset="0"/>
            </a:endParaRPr>
          </a:p>
        </p:txBody>
      </p:sp>
      <p:sp>
        <p:nvSpPr>
          <p:cNvPr id="34" name="Rechteck 33"/>
          <p:cNvSpPr/>
          <p:nvPr/>
        </p:nvSpPr>
        <p:spPr>
          <a:xfrm rot="5400000">
            <a:off x="1403201" y="476747"/>
            <a:ext cx="504578" cy="2088604"/>
          </a:xfrm>
          <a:prstGeom prst="rect">
            <a:avLst/>
          </a:prstGeom>
          <a:solidFill>
            <a:srgbClr val="005A9B"/>
          </a:solidFill>
          <a:ln w="25400" cap="flat" cmpd="sng" algn="ctr">
            <a:noFill/>
            <a:prstDash val="solid"/>
          </a:ln>
          <a:effectLst/>
        </p:spPr>
        <p:txBody>
          <a:bodyPr vert="vert270" lIns="72000" tIns="72000" rIns="72000" bIns="72000" rtlCol="0" anchor="ctr" anchorCtr="0"/>
          <a:lstStyle/>
          <a:p>
            <a:pPr lvl="0" algn="ctr" defTabSz="914400">
              <a:defRPr/>
            </a:pPr>
            <a:r>
              <a:rPr lang="de-DE" sz="1400" b="1" kern="0" spc="300" dirty="0">
                <a:solidFill>
                  <a:prstClr val="white"/>
                </a:solidFill>
                <a:latin typeface="Arial"/>
              </a:rPr>
              <a:t>Konkretisierung</a:t>
            </a:r>
            <a:endParaRPr kumimoji="0" lang="de-DE" sz="1400" b="1" i="0" u="none" strike="noStrike" kern="0" cap="none" spc="300" normalizeH="0" baseline="0" noProof="0" dirty="0" smtClean="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7328528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4"/>
          <a:srcRect l="24820"/>
          <a:stretch/>
        </p:blipFill>
        <p:spPr>
          <a:xfrm>
            <a:off x="2411760" y="3000749"/>
            <a:ext cx="2088232" cy="568153"/>
          </a:xfrm>
          <a:prstGeom prst="rect">
            <a:avLst/>
          </a:prstGeom>
        </p:spPr>
      </p:pic>
      <p:sp>
        <p:nvSpPr>
          <p:cNvPr id="5" name="Textplatzhalter 4"/>
          <p:cNvSpPr>
            <a:spLocks noGrp="1"/>
          </p:cNvSpPr>
          <p:nvPr>
            <p:ph type="body" sz="quarter" idx="13"/>
          </p:nvPr>
        </p:nvSpPr>
        <p:spPr/>
        <p:txBody>
          <a:bodyPr/>
          <a:lstStyle/>
          <a:p>
            <a:r>
              <a:rPr lang="de-DE" sz="1600" dirty="0" smtClean="0"/>
              <a:t>THI / FAPS verfügen </a:t>
            </a:r>
            <a:r>
              <a:rPr lang="de-DE" sz="1600" dirty="0"/>
              <a:t>über umfangreiche Projekterfahrungen </a:t>
            </a:r>
            <a:br>
              <a:rPr lang="de-DE" sz="1600" dirty="0"/>
            </a:br>
            <a:r>
              <a:rPr lang="de-DE" sz="1600" dirty="0"/>
              <a:t>in Industrie und Dienstleistung</a:t>
            </a:r>
          </a:p>
        </p:txBody>
      </p:sp>
      <p:sp>
        <p:nvSpPr>
          <p:cNvPr id="3" name="AutoShape 89" descr="Bildergebnis für simba dicki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36" name="Picture 6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2540" y="2917418"/>
            <a:ext cx="998246" cy="799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7" name="Grafik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526208" y="5517232"/>
            <a:ext cx="1268413"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0322" y="5001543"/>
            <a:ext cx="1242295" cy="67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 name="Picture 9"/>
          <p:cNvPicPr>
            <a:picLocks noChangeAspect="1" noChangeArrowheads="1"/>
          </p:cNvPicPr>
          <p:nvPr/>
        </p:nvPicPr>
        <p:blipFill rotWithShape="1">
          <a:blip r:embed="rId8">
            <a:extLst>
              <a:ext uri="{28A0092B-C50C-407E-A947-70E740481C1C}">
                <a14:useLocalDpi xmlns:a14="http://schemas.microsoft.com/office/drawing/2010/main" val="0"/>
              </a:ext>
            </a:extLst>
          </a:blip>
          <a:srcRect t="2081" r="6546" b="1600"/>
          <a:stretch/>
        </p:blipFill>
        <p:spPr bwMode="auto">
          <a:xfrm>
            <a:off x="5508104" y="3147900"/>
            <a:ext cx="487147" cy="49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 name="Picture 11" descr="riegelei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4880" y="4155587"/>
            <a:ext cx="1157287"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 name="Picture 12" descr="ABM_Logo_neu"/>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4459" y="5236920"/>
            <a:ext cx="144938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 name="Picture 14" descr="sie_logo_petrol_rgb_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723183" y="4658679"/>
            <a:ext cx="14779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 name="Picture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21595" y="2996952"/>
            <a:ext cx="1179482" cy="27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5" name="Object 77"/>
          <p:cNvGraphicFramePr>
            <a:graphicFrameLocks noChangeAspect="1"/>
          </p:cNvGraphicFramePr>
          <p:nvPr>
            <p:extLst/>
          </p:nvPr>
        </p:nvGraphicFramePr>
        <p:xfrm>
          <a:off x="1629521" y="2107895"/>
          <a:ext cx="642937" cy="419100"/>
        </p:xfrm>
        <a:graphic>
          <a:graphicData uri="http://schemas.openxmlformats.org/presentationml/2006/ole">
            <mc:AlternateContent xmlns:mc="http://schemas.openxmlformats.org/markup-compatibility/2006">
              <mc:Choice xmlns:v="urn:schemas-microsoft-com:vml" Requires="v">
                <p:oleObj spid="_x0000_s2287" r:id="rId13" imgW="5980952" imgH="3980952" progId="">
                  <p:embed/>
                </p:oleObj>
              </mc:Choice>
              <mc:Fallback>
                <p:oleObj r:id="rId13" imgW="5980952" imgH="3980952" progId="">
                  <p:embed/>
                  <p:pic>
                    <p:nvPicPr>
                      <p:cNvPr id="59" name="Object 77"/>
                      <p:cNvPicPr>
                        <a:picLocks noChangeAspect="1" noChangeArrowheads="1"/>
                      </p:cNvPicPr>
                      <p:nvPr/>
                    </p:nvPicPr>
                    <p:blipFill>
                      <a:blip r:embed="rId14">
                        <a:extLst>
                          <a:ext uri="{28A0092B-C50C-407E-A947-70E740481C1C}">
                            <a14:useLocalDpi xmlns:a14="http://schemas.microsoft.com/office/drawing/2010/main" val="0"/>
                          </a:ext>
                        </a:extLst>
                      </a:blip>
                      <a:srcRect l="5176" t="5336" r="6441" b="11124"/>
                      <a:stretch>
                        <a:fillRect/>
                      </a:stretch>
                    </p:blipFill>
                    <p:spPr bwMode="auto">
                      <a:xfrm>
                        <a:off x="1629521" y="2107895"/>
                        <a:ext cx="642937"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8" name="Picture 25" descr="pic21300"/>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433464" y="2644994"/>
            <a:ext cx="10287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 name="Picture 27" descr="HD-KS zweifarbig que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424178" y="3906493"/>
            <a:ext cx="1476375"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 name="Picture 28" descr="Bolta-Logo"/>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2540" y="2139277"/>
            <a:ext cx="836613"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 name="Picture 29" descr="BRUDER-LOGO 4C tjs - 15 cm"/>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124700" y="1941268"/>
            <a:ext cx="12636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 name="Picture 30"/>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779965" y="5094061"/>
            <a:ext cx="752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 name="Grafik 53"/>
          <p:cNvPicPr>
            <a:picLocks noChangeAspect="1"/>
          </p:cNvPicPr>
          <p:nvPr/>
        </p:nvPicPr>
        <p:blipFill rotWithShape="1">
          <a:blip r:embed="rId20">
            <a:extLst>
              <a:ext uri="{28A0092B-C50C-407E-A947-70E740481C1C}">
                <a14:useLocalDpi xmlns:a14="http://schemas.microsoft.com/office/drawing/2010/main" val="0"/>
              </a:ext>
            </a:extLst>
          </a:blip>
          <a:srcRect b="32489"/>
          <a:stretch/>
        </p:blipFill>
        <p:spPr bwMode="auto">
          <a:xfrm>
            <a:off x="3995936" y="2617763"/>
            <a:ext cx="1320800" cy="45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 name="Grafik 55"/>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7598423" y="6034555"/>
            <a:ext cx="1004420" cy="35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 name="Grafik 56"/>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3744656" y="2163193"/>
            <a:ext cx="102076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 name="Grafik 57"/>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11560" y="1435736"/>
            <a:ext cx="1521074" cy="5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 name="Grafik 158"/>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3152694" y="2532689"/>
            <a:ext cx="754132" cy="531663"/>
          </a:xfrm>
          <a:prstGeom prst="rect">
            <a:avLst/>
          </a:prstGeom>
        </p:spPr>
      </p:pic>
      <p:pic>
        <p:nvPicPr>
          <p:cNvPr id="160" name="Picture 11"/>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084167" y="2318169"/>
            <a:ext cx="950277" cy="429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 name="Picture 2" descr="http://www.wehrfritz.de/images_home/wefi_homepage_logo.gif"/>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5940152" y="1984808"/>
            <a:ext cx="1014550" cy="265490"/>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2" descr="Logo der infra fürth gmbh"/>
          <p:cNvPicPr>
            <a:picLocks noChangeAspect="1"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5389659" y="5519563"/>
            <a:ext cx="982541" cy="540399"/>
          </a:xfrm>
          <a:prstGeom prst="rect">
            <a:avLst/>
          </a:prstGeom>
          <a:noFill/>
          <a:extLst>
            <a:ext uri="{909E8E84-426E-40DD-AFC4-6F175D3DCCD1}">
              <a14:hiddenFill xmlns:a14="http://schemas.microsoft.com/office/drawing/2010/main">
                <a:solidFill>
                  <a:srgbClr val="FFFFFF"/>
                </a:solidFill>
              </a14:hiddenFill>
            </a:ext>
          </a:extLst>
        </p:spPr>
      </p:pic>
      <p:pic>
        <p:nvPicPr>
          <p:cNvPr id="163" name="Picture 4" descr="VAG Claim"/>
          <p:cNvPicPr>
            <a:picLocks noChangeAspect="1" noChangeArrowheads="1"/>
          </p:cNvPicPr>
          <p:nvPr/>
        </p:nvPicPr>
        <p:blipFill>
          <a:blip r:embed="rId28" cstate="email">
            <a:extLst>
              <a:ext uri="{28A0092B-C50C-407E-A947-70E740481C1C}">
                <a14:useLocalDpi xmlns:a14="http://schemas.microsoft.com/office/drawing/2010/main"/>
              </a:ext>
            </a:extLst>
          </a:blip>
          <a:srcRect/>
          <a:stretch>
            <a:fillRect/>
          </a:stretch>
        </p:blipFill>
        <p:spPr bwMode="auto">
          <a:xfrm>
            <a:off x="5468810" y="6129509"/>
            <a:ext cx="2083336" cy="395835"/>
          </a:xfrm>
          <a:prstGeom prst="rect">
            <a:avLst/>
          </a:prstGeom>
          <a:noFill/>
          <a:extLst>
            <a:ext uri="{909E8E84-426E-40DD-AFC4-6F175D3DCCD1}">
              <a14:hiddenFill xmlns:a14="http://schemas.microsoft.com/office/drawing/2010/main">
                <a:solidFill>
                  <a:srgbClr val="FFFFFF"/>
                </a:solidFill>
              </a14:hiddenFill>
            </a:ext>
          </a:extLst>
        </p:spPr>
      </p:pic>
      <p:pic>
        <p:nvPicPr>
          <p:cNvPr id="165" name="Bild 8" descr="Bildschirmfoto 2014-10-29 um 15.41.46.png"/>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602438" y="3767643"/>
            <a:ext cx="1492528" cy="288032"/>
          </a:xfrm>
          <a:prstGeom prst="rect">
            <a:avLst/>
          </a:prstGeom>
        </p:spPr>
      </p:pic>
      <p:pic>
        <p:nvPicPr>
          <p:cNvPr id="166" name="Picture 2"/>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5694022" y="3761777"/>
            <a:ext cx="1616026" cy="266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7" name="Picture 90"/>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5828479" y="1509399"/>
            <a:ext cx="1723667" cy="362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8" name="Picture 96"/>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2416839" y="5139841"/>
            <a:ext cx="1666265" cy="239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70" name="Gruppieren 169"/>
          <p:cNvGrpSpPr/>
          <p:nvPr/>
        </p:nvGrpSpPr>
        <p:grpSpPr>
          <a:xfrm>
            <a:off x="2273259" y="1401226"/>
            <a:ext cx="1533879" cy="612709"/>
            <a:chOff x="1833870" y="1117375"/>
            <a:chExt cx="1889913" cy="754927"/>
          </a:xfrm>
        </p:grpSpPr>
        <p:pic>
          <p:nvPicPr>
            <p:cNvPr id="171" name="Picture 111"/>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2374113" y="1488808"/>
              <a:ext cx="1349670" cy="30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2" name="Picture 121"/>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1833870" y="1117375"/>
              <a:ext cx="455525" cy="754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3" name="Grafik 172"/>
            <p:cNvPicPr>
              <a:picLocks noChangeAspect="1"/>
            </p:cNvPicPr>
            <p:nvPr/>
          </p:nvPicPr>
          <p:blipFill rotWithShape="1">
            <a:blip r:embed="rId35" cstate="print">
              <a:extLst>
                <a:ext uri="{28A0092B-C50C-407E-A947-70E740481C1C}">
                  <a14:useLocalDpi xmlns:a14="http://schemas.microsoft.com/office/drawing/2010/main" val="0"/>
                </a:ext>
              </a:extLst>
            </a:blip>
            <a:srcRect b="20390"/>
            <a:stretch/>
          </p:blipFill>
          <p:spPr>
            <a:xfrm>
              <a:off x="2414650" y="1161559"/>
              <a:ext cx="877086" cy="288817"/>
            </a:xfrm>
            <a:prstGeom prst="rect">
              <a:avLst/>
            </a:prstGeom>
          </p:spPr>
        </p:pic>
      </p:grpSp>
      <p:pic>
        <p:nvPicPr>
          <p:cNvPr id="174" name="Picture 24" descr="G_HBW_Logo60mm"/>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2498541" y="2139277"/>
            <a:ext cx="737510" cy="57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5" name="Grafik 174"/>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3932247" y="1494040"/>
            <a:ext cx="1094288" cy="530843"/>
          </a:xfrm>
          <a:prstGeom prst="rect">
            <a:avLst/>
          </a:prstGeom>
          <a:solidFill>
            <a:schemeClr val="bg1"/>
          </a:solidFill>
        </p:spPr>
      </p:pic>
      <p:pic>
        <p:nvPicPr>
          <p:cNvPr id="176" name="Picture 4"/>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3419733" y="4669963"/>
            <a:ext cx="809646" cy="352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7" name="Grafik 1"/>
          <p:cNvPicPr>
            <a:picLocks noChangeAspect="1"/>
          </p:cNvPicPr>
          <p:nvPr/>
        </p:nvPicPr>
        <p:blipFill>
          <a:blip r:embed="rId39" cstate="print">
            <a:extLst>
              <a:ext uri="{28A0092B-C50C-407E-A947-70E740481C1C}">
                <a14:useLocalDpi xmlns:a14="http://schemas.microsoft.com/office/drawing/2010/main" val="0"/>
              </a:ext>
            </a:extLst>
          </a:blip>
          <a:srcRect l="8264" t="44093" r="7475" b="33463"/>
          <a:stretch>
            <a:fillRect/>
          </a:stretch>
        </p:blipFill>
        <p:spPr bwMode="auto">
          <a:xfrm>
            <a:off x="6084168" y="5727539"/>
            <a:ext cx="1654112" cy="29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 name="Picture 145"/>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3341679" y="3510289"/>
            <a:ext cx="1127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5" name="Grafik 134"/>
          <p:cNvPicPr>
            <a:picLocks noChangeAspect="1"/>
          </p:cNvPicPr>
          <p:nvPr/>
        </p:nvPicPr>
        <p:blipFill>
          <a:blip r:embed="rId41"/>
          <a:stretch>
            <a:fillRect/>
          </a:stretch>
        </p:blipFill>
        <p:spPr>
          <a:xfrm>
            <a:off x="2251613" y="3577436"/>
            <a:ext cx="986029" cy="559288"/>
          </a:xfrm>
          <a:prstGeom prst="rect">
            <a:avLst/>
          </a:prstGeom>
        </p:spPr>
      </p:pic>
      <p:pic>
        <p:nvPicPr>
          <p:cNvPr id="49" name="Grafik 48"/>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816929" y="3009373"/>
            <a:ext cx="563643" cy="563643"/>
          </a:xfrm>
          <a:prstGeom prst="rect">
            <a:avLst/>
          </a:prstGeom>
        </p:spPr>
      </p:pic>
      <p:pic>
        <p:nvPicPr>
          <p:cNvPr id="48" name="Grafik 47"/>
          <p:cNvPicPr>
            <a:picLocks noChangeAspect="1"/>
          </p:cNvPicPr>
          <p:nvPr/>
        </p:nvPicPr>
        <p:blipFill>
          <a:blip r:embed="rId4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56108" y="5662239"/>
            <a:ext cx="992672" cy="567241"/>
          </a:xfrm>
          <a:prstGeom prst="rect">
            <a:avLst/>
          </a:prstGeom>
        </p:spPr>
      </p:pic>
      <p:pic>
        <p:nvPicPr>
          <p:cNvPr id="50" name="Grafik 49"/>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5218145" y="5031710"/>
            <a:ext cx="1370079" cy="410420"/>
          </a:xfrm>
          <a:prstGeom prst="rect">
            <a:avLst/>
          </a:prstGeom>
        </p:spPr>
      </p:pic>
      <p:pic>
        <p:nvPicPr>
          <p:cNvPr id="4" name="Grafik 3"/>
          <p:cNvPicPr>
            <a:picLocks noChangeAspect="1"/>
          </p:cNvPicPr>
          <p:nvPr/>
        </p:nvPicPr>
        <p:blipFill>
          <a:blip r:embed="rId45"/>
          <a:stretch>
            <a:fillRect/>
          </a:stretch>
        </p:blipFill>
        <p:spPr>
          <a:xfrm>
            <a:off x="6200885" y="3196897"/>
            <a:ext cx="1072711" cy="422492"/>
          </a:xfrm>
          <a:prstGeom prst="rect">
            <a:avLst/>
          </a:prstGeom>
        </p:spPr>
      </p:pic>
      <p:pic>
        <p:nvPicPr>
          <p:cNvPr id="51" name="Grafik 50"/>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7520957" y="3358485"/>
            <a:ext cx="1515539" cy="514106"/>
          </a:xfrm>
          <a:prstGeom prst="rect">
            <a:avLst/>
          </a:prstGeom>
        </p:spPr>
      </p:pic>
      <p:pic>
        <p:nvPicPr>
          <p:cNvPr id="52" name="Grafik 51"/>
          <p:cNvPicPr>
            <a:picLocks noChangeAspect="1"/>
          </p:cNvPicPr>
          <p:nvPr/>
        </p:nvPicPr>
        <p:blipFill>
          <a:blip r:embed="rId47"/>
          <a:stretch>
            <a:fillRect/>
          </a:stretch>
        </p:blipFill>
        <p:spPr>
          <a:xfrm>
            <a:off x="3182439" y="5910699"/>
            <a:ext cx="1317553" cy="474319"/>
          </a:xfrm>
          <a:prstGeom prst="rect">
            <a:avLst/>
          </a:prstGeom>
        </p:spPr>
      </p:pic>
      <p:pic>
        <p:nvPicPr>
          <p:cNvPr id="6" name="Grafik 5"/>
          <p:cNvPicPr>
            <a:picLocks noChangeAspect="1"/>
          </p:cNvPicPr>
          <p:nvPr/>
        </p:nvPicPr>
        <p:blipFill>
          <a:blip r:embed="rId48"/>
          <a:stretch>
            <a:fillRect/>
          </a:stretch>
        </p:blipFill>
        <p:spPr>
          <a:xfrm>
            <a:off x="641629" y="4794310"/>
            <a:ext cx="1305050" cy="397822"/>
          </a:xfrm>
          <a:prstGeom prst="rect">
            <a:avLst/>
          </a:prstGeom>
        </p:spPr>
      </p:pic>
      <p:pic>
        <p:nvPicPr>
          <p:cNvPr id="7" name="Grafik 6"/>
          <p:cNvPicPr>
            <a:picLocks noChangeAspect="1"/>
          </p:cNvPicPr>
          <p:nvPr/>
        </p:nvPicPr>
        <p:blipFill>
          <a:blip r:embed="rId49"/>
          <a:stretch>
            <a:fillRect/>
          </a:stretch>
        </p:blipFill>
        <p:spPr>
          <a:xfrm>
            <a:off x="1629521" y="6238292"/>
            <a:ext cx="1618220" cy="252383"/>
          </a:xfrm>
          <a:prstGeom prst="rect">
            <a:avLst/>
          </a:prstGeom>
        </p:spPr>
      </p:pic>
      <p:pic>
        <p:nvPicPr>
          <p:cNvPr id="8" name="Grafik 7"/>
          <p:cNvPicPr>
            <a:picLocks noChangeAspect="1"/>
          </p:cNvPicPr>
          <p:nvPr/>
        </p:nvPicPr>
        <p:blipFill>
          <a:blip r:embed="rId50"/>
          <a:stretch>
            <a:fillRect/>
          </a:stretch>
        </p:blipFill>
        <p:spPr>
          <a:xfrm>
            <a:off x="7907437" y="4018859"/>
            <a:ext cx="907098" cy="418208"/>
          </a:xfrm>
          <a:prstGeom prst="rect">
            <a:avLst/>
          </a:prstGeom>
        </p:spPr>
      </p:pic>
    </p:spTree>
    <p:extLst>
      <p:ext uri="{BB962C8B-B14F-4D97-AF65-F5344CB8AC3E}">
        <p14:creationId xmlns:p14="http://schemas.microsoft.com/office/powerpoint/2010/main" val="42355084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3"/>
          </p:nvPr>
        </p:nvSpPr>
        <p:spPr/>
        <p:txBody>
          <a:bodyPr/>
          <a:lstStyle/>
          <a:p>
            <a:r>
              <a:rPr lang="de-DE" sz="1600" dirty="0"/>
              <a:t>Durch unsere Erfahrung können wir konkrete Aufgabenstellungen </a:t>
            </a:r>
            <a:br>
              <a:rPr lang="de-DE" sz="1600" dirty="0"/>
            </a:br>
            <a:r>
              <a:rPr lang="de-DE" sz="1600" dirty="0"/>
              <a:t>gezielt und lösungsorientiert </a:t>
            </a:r>
            <a:r>
              <a:rPr lang="de-DE" sz="1600" dirty="0" smtClean="0"/>
              <a:t>bearbeiten.</a:t>
            </a:r>
          </a:p>
        </p:txBody>
      </p:sp>
      <p:sp>
        <p:nvSpPr>
          <p:cNvPr id="30" name="Rectangle 13"/>
          <p:cNvSpPr>
            <a:spLocks noChangeArrowheads="1"/>
          </p:cNvSpPr>
          <p:nvPr/>
        </p:nvSpPr>
        <p:spPr bwMode="auto">
          <a:xfrm>
            <a:off x="1616503" y="1775439"/>
            <a:ext cx="7272337" cy="29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nSpc>
                <a:spcPct val="120000"/>
              </a:lnSpc>
              <a:spcBef>
                <a:spcPct val="20000"/>
              </a:spcBef>
            </a:pPr>
            <a:r>
              <a:rPr lang="de-DE" altLang="de-DE" sz="1100" dirty="0"/>
              <a:t>„Steigerung der Direktanlieferquote </a:t>
            </a:r>
            <a:r>
              <a:rPr lang="de-DE" altLang="de-DE" sz="1100" dirty="0" smtClean="0"/>
              <a:t>(JiT/</a:t>
            </a:r>
            <a:r>
              <a:rPr lang="de-DE" altLang="de-DE" sz="1100" dirty="0" err="1" smtClean="0"/>
              <a:t>JiS</a:t>
            </a:r>
            <a:r>
              <a:rPr lang="de-DE" altLang="de-DE" sz="1100" dirty="0" smtClean="0"/>
              <a:t>) für die Fahrzeug-Montage im BMW-Werk Leipzig“</a:t>
            </a:r>
            <a:endParaRPr lang="de-DE" altLang="de-DE" sz="1100" dirty="0"/>
          </a:p>
        </p:txBody>
      </p:sp>
      <p:sp>
        <p:nvSpPr>
          <p:cNvPr id="44" name="Rectangle 14"/>
          <p:cNvSpPr>
            <a:spLocks noChangeArrowheads="1"/>
          </p:cNvSpPr>
          <p:nvPr/>
        </p:nvSpPr>
        <p:spPr bwMode="auto">
          <a:xfrm>
            <a:off x="1616503" y="2883397"/>
            <a:ext cx="7272337" cy="29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nSpc>
                <a:spcPct val="120000"/>
              </a:lnSpc>
              <a:spcBef>
                <a:spcPct val="20000"/>
              </a:spcBef>
            </a:pPr>
            <a:r>
              <a:rPr lang="de-DE" altLang="de-DE" sz="1100" dirty="0"/>
              <a:t>„Optimierung der Materialversorgung zu den Montagelinien Stoßfänger Audi </a:t>
            </a:r>
            <a:r>
              <a:rPr lang="de-DE" altLang="de-DE" sz="1100" dirty="0" err="1"/>
              <a:t>A4</a:t>
            </a:r>
            <a:r>
              <a:rPr lang="de-DE" altLang="de-DE" sz="1100" dirty="0"/>
              <a:t> und BMW </a:t>
            </a:r>
            <a:r>
              <a:rPr lang="de-DE" altLang="de-DE" sz="1100" dirty="0" err="1"/>
              <a:t>1er</a:t>
            </a:r>
            <a:r>
              <a:rPr lang="de-DE" altLang="de-DE" sz="1100" dirty="0"/>
              <a:t> und </a:t>
            </a:r>
            <a:r>
              <a:rPr lang="de-DE" altLang="de-DE" sz="1100" dirty="0" err="1"/>
              <a:t>3er</a:t>
            </a:r>
            <a:r>
              <a:rPr lang="de-DE" altLang="de-DE" sz="1100" dirty="0"/>
              <a:t>“</a:t>
            </a:r>
          </a:p>
        </p:txBody>
      </p:sp>
      <p:sp>
        <p:nvSpPr>
          <p:cNvPr id="49" name="Rectangle 15"/>
          <p:cNvSpPr>
            <a:spLocks noChangeArrowheads="1"/>
          </p:cNvSpPr>
          <p:nvPr/>
        </p:nvSpPr>
        <p:spPr bwMode="auto">
          <a:xfrm>
            <a:off x="1616503" y="3082408"/>
            <a:ext cx="7272337"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nSpc>
                <a:spcPct val="120000"/>
              </a:lnSpc>
              <a:spcBef>
                <a:spcPct val="20000"/>
              </a:spcBef>
            </a:pPr>
            <a:r>
              <a:rPr lang="de-DE" altLang="de-DE" sz="1100" dirty="0"/>
              <a:t>„Analyse und Optimierung der innerbetrieblichen Transportprozesse“</a:t>
            </a:r>
          </a:p>
        </p:txBody>
      </p:sp>
      <p:pic>
        <p:nvPicPr>
          <p:cNvPr id="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309" y="1700808"/>
            <a:ext cx="425351" cy="430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6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940" y="2202987"/>
            <a:ext cx="792088" cy="6343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Grafik 51"/>
          <p:cNvPicPr>
            <a:picLocks noChangeAspect="1"/>
          </p:cNvPicPr>
          <p:nvPr/>
        </p:nvPicPr>
        <p:blipFill rotWithShape="1">
          <a:blip r:embed="rId5" cstate="print">
            <a:extLst>
              <a:ext uri="{28A0092B-C50C-407E-A947-70E740481C1C}">
                <a14:useLocalDpi xmlns:a14="http://schemas.microsoft.com/office/drawing/2010/main" val="0"/>
              </a:ext>
            </a:extLst>
          </a:blip>
          <a:srcRect b="20390"/>
          <a:stretch/>
        </p:blipFill>
        <p:spPr>
          <a:xfrm>
            <a:off x="774453" y="2967195"/>
            <a:ext cx="661062" cy="217682"/>
          </a:xfrm>
          <a:prstGeom prst="rect">
            <a:avLst/>
          </a:prstGeom>
        </p:spPr>
      </p:pic>
      <p:pic>
        <p:nvPicPr>
          <p:cNvPr id="53" name="Bild 8" descr="Bildschirmfoto 2014-10-29 um 15.41.46.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6069" y="4067905"/>
            <a:ext cx="1037831" cy="200283"/>
          </a:xfrm>
          <a:prstGeom prst="rect">
            <a:avLst/>
          </a:prstGeom>
        </p:spPr>
      </p:pic>
      <p:sp>
        <p:nvSpPr>
          <p:cNvPr id="54" name="Rectangle 15"/>
          <p:cNvSpPr>
            <a:spLocks noChangeArrowheads="1"/>
          </p:cNvSpPr>
          <p:nvPr/>
        </p:nvSpPr>
        <p:spPr bwMode="auto">
          <a:xfrm>
            <a:off x="1616503" y="3509344"/>
            <a:ext cx="7272337" cy="29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nSpc>
                <a:spcPct val="120000"/>
              </a:lnSpc>
              <a:spcBef>
                <a:spcPct val="20000"/>
              </a:spcBef>
            </a:pPr>
            <a:r>
              <a:rPr lang="de-DE" altLang="de-DE" sz="1100" dirty="0"/>
              <a:t>„Analyse und Optimierung des Gesamtwertstroms DV-E-Zerspanung und </a:t>
            </a:r>
            <a:r>
              <a:rPr lang="de-DE" altLang="de-DE" sz="1100" dirty="0" err="1" smtClean="0"/>
              <a:t>NC</a:t>
            </a:r>
            <a:r>
              <a:rPr lang="de-DE" altLang="de-DE" sz="1100" dirty="0" smtClean="0"/>
              <a:t>-Linie“</a:t>
            </a:r>
            <a:endParaRPr lang="de-DE" altLang="de-DE" sz="1100" dirty="0"/>
          </a:p>
        </p:txBody>
      </p:sp>
      <p:pic>
        <p:nvPicPr>
          <p:cNvPr id="55" name="Bild 8" descr="Bosch-Logo.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6511" y="3558737"/>
            <a:ext cx="936947" cy="221354"/>
          </a:xfrm>
          <a:prstGeom prst="rect">
            <a:avLst/>
          </a:prstGeom>
        </p:spPr>
      </p:pic>
      <p:sp>
        <p:nvSpPr>
          <p:cNvPr id="56" name="Rectangle 15"/>
          <p:cNvSpPr>
            <a:spLocks noChangeArrowheads="1"/>
          </p:cNvSpPr>
          <p:nvPr/>
        </p:nvSpPr>
        <p:spPr bwMode="auto">
          <a:xfrm>
            <a:off x="1616503" y="3993075"/>
            <a:ext cx="7344345" cy="29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87313" indent="-87313">
              <a:lnSpc>
                <a:spcPct val="120000"/>
              </a:lnSpc>
              <a:spcBef>
                <a:spcPct val="20000"/>
              </a:spcBef>
            </a:pPr>
            <a:r>
              <a:rPr lang="de-DE" altLang="de-DE" sz="1100" dirty="0"/>
              <a:t>„Restrukturierung des kompletten </a:t>
            </a:r>
            <a:r>
              <a:rPr lang="de-DE" altLang="de-DE" sz="1100" dirty="0" smtClean="0"/>
              <a:t>Lagerbereichs inklusive Wareneingang</a:t>
            </a:r>
            <a:r>
              <a:rPr lang="de-DE" altLang="de-DE" sz="1100" dirty="0"/>
              <a:t>, Warenausgang und </a:t>
            </a:r>
            <a:r>
              <a:rPr lang="de-DE" altLang="de-DE" sz="1100" dirty="0" err="1" smtClean="0"/>
              <a:t>Ladezone</a:t>
            </a:r>
            <a:r>
              <a:rPr lang="de-DE" altLang="de-DE" sz="1100" dirty="0" smtClean="0"/>
              <a:t>“</a:t>
            </a:r>
            <a:endParaRPr lang="de-DE" altLang="de-DE" sz="1100" dirty="0"/>
          </a:p>
        </p:txBody>
      </p:sp>
      <p:sp>
        <p:nvSpPr>
          <p:cNvPr id="57" name="Rectangle 14"/>
          <p:cNvSpPr>
            <a:spLocks noChangeArrowheads="1"/>
          </p:cNvSpPr>
          <p:nvPr/>
        </p:nvSpPr>
        <p:spPr bwMode="auto">
          <a:xfrm>
            <a:off x="1616503" y="2323855"/>
            <a:ext cx="7272337" cy="29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nSpc>
                <a:spcPct val="120000"/>
              </a:lnSpc>
              <a:spcBef>
                <a:spcPct val="20000"/>
              </a:spcBef>
            </a:pPr>
            <a:r>
              <a:rPr lang="de-DE" altLang="de-DE" sz="1100" dirty="0"/>
              <a:t>„Optimierung des Logistikprozesses im Seitenwandlager und </a:t>
            </a:r>
            <a:r>
              <a:rPr lang="de-DE" altLang="de-DE" sz="1100" dirty="0" smtClean="0"/>
              <a:t>der Nacharbeit, Werk Sindelfingen“</a:t>
            </a:r>
            <a:endParaRPr lang="de-DE" altLang="de-DE" sz="1100" dirty="0"/>
          </a:p>
        </p:txBody>
      </p:sp>
      <p:sp>
        <p:nvSpPr>
          <p:cNvPr id="58" name="Rectangle 13"/>
          <p:cNvSpPr>
            <a:spLocks noChangeArrowheads="1"/>
          </p:cNvSpPr>
          <p:nvPr/>
        </p:nvSpPr>
        <p:spPr bwMode="auto">
          <a:xfrm>
            <a:off x="1616503" y="5606536"/>
            <a:ext cx="6553200"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nSpc>
                <a:spcPct val="120000"/>
              </a:lnSpc>
              <a:spcBef>
                <a:spcPct val="20000"/>
              </a:spcBef>
            </a:pPr>
            <a:r>
              <a:rPr lang="de-DE" altLang="de-DE" sz="1100" dirty="0"/>
              <a:t>„Analyse und Optimierung der Auftragsabwicklungsprozesse über alle Standorte“</a:t>
            </a:r>
          </a:p>
        </p:txBody>
      </p:sp>
      <p:sp>
        <p:nvSpPr>
          <p:cNvPr id="59" name="Rectangle 16"/>
          <p:cNvSpPr>
            <a:spLocks noChangeArrowheads="1"/>
          </p:cNvSpPr>
          <p:nvPr/>
        </p:nvSpPr>
        <p:spPr bwMode="auto">
          <a:xfrm>
            <a:off x="1616503" y="4437587"/>
            <a:ext cx="7272337"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87313" indent="-87313">
              <a:lnSpc>
                <a:spcPct val="120000"/>
              </a:lnSpc>
              <a:spcBef>
                <a:spcPct val="20000"/>
              </a:spcBef>
            </a:pPr>
            <a:r>
              <a:rPr lang="de-DE" altLang="de-DE" sz="1100" dirty="0"/>
              <a:t>„Entwicklung eines Konzeptes zur flexiblen, bedarfsgerechten aber gleichzeitig bestandsarmen Fertigung </a:t>
            </a:r>
            <a:br>
              <a:rPr lang="de-DE" altLang="de-DE" sz="1100" dirty="0"/>
            </a:br>
            <a:r>
              <a:rPr lang="de-DE" altLang="de-DE" sz="1100" dirty="0" smtClean="0"/>
              <a:t>der </a:t>
            </a:r>
            <a:r>
              <a:rPr lang="de-DE" altLang="de-DE" sz="1100" dirty="0"/>
              <a:t>Produktgruppe Radiographie Rasterwandgeräte (RWG) im Werk </a:t>
            </a:r>
            <a:r>
              <a:rPr lang="de-DE" altLang="de-DE" sz="1100" dirty="0" err="1" smtClean="0"/>
              <a:t>Kemnath</a:t>
            </a:r>
            <a:r>
              <a:rPr lang="de-DE" altLang="de-DE" sz="1100" dirty="0" smtClean="0"/>
              <a:t>“</a:t>
            </a:r>
            <a:endParaRPr lang="de-DE" altLang="de-DE" sz="1100" dirty="0"/>
          </a:p>
        </p:txBody>
      </p:sp>
      <p:pic>
        <p:nvPicPr>
          <p:cNvPr id="60" name="Picture 21"/>
          <p:cNvPicPr>
            <a:picLocks noChangeAspect="1" noChangeArrowheads="1"/>
          </p:cNvPicPr>
          <p:nvPr/>
        </p:nvPicPr>
        <p:blipFill rotWithShape="1">
          <a:blip r:embed="rId8">
            <a:extLst>
              <a:ext uri="{28A0092B-C50C-407E-A947-70E740481C1C}">
                <a14:useLocalDpi xmlns:a14="http://schemas.microsoft.com/office/drawing/2010/main" val="0"/>
              </a:ext>
            </a:extLst>
          </a:blip>
          <a:srcRect l="13315" t="2923" b="2"/>
          <a:stretch/>
        </p:blipFill>
        <p:spPr bwMode="auto">
          <a:xfrm>
            <a:off x="696761" y="5510343"/>
            <a:ext cx="816446" cy="458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14" descr="sie_logo_petrol_rgb_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2750" y="4532535"/>
            <a:ext cx="864468" cy="13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Rectangle 10"/>
          <p:cNvSpPr>
            <a:spLocks noChangeArrowheads="1"/>
          </p:cNvSpPr>
          <p:nvPr/>
        </p:nvSpPr>
        <p:spPr bwMode="auto">
          <a:xfrm>
            <a:off x="1616503" y="5096643"/>
            <a:ext cx="7272337"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nSpc>
                <a:spcPct val="120000"/>
              </a:lnSpc>
              <a:spcBef>
                <a:spcPct val="20000"/>
              </a:spcBef>
            </a:pPr>
            <a:r>
              <a:rPr lang="de-DE" altLang="de-DE" sz="1100" dirty="0"/>
              <a:t>„Entwicklung eines Logistikkonzepts für das Geschäftsfeld Kranfahrantriebe“</a:t>
            </a:r>
          </a:p>
        </p:txBody>
      </p:sp>
      <p:pic>
        <p:nvPicPr>
          <p:cNvPr id="63" name="Picture 19" descr="ABM_Logo_ne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70803" y="5093520"/>
            <a:ext cx="868363"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Rectangle 17"/>
          <p:cNvSpPr>
            <a:spLocks noChangeArrowheads="1"/>
          </p:cNvSpPr>
          <p:nvPr/>
        </p:nvSpPr>
        <p:spPr bwMode="auto">
          <a:xfrm>
            <a:off x="1616503" y="6104521"/>
            <a:ext cx="7272337" cy="276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nSpc>
                <a:spcPct val="120000"/>
              </a:lnSpc>
              <a:spcBef>
                <a:spcPct val="20000"/>
              </a:spcBef>
            </a:pPr>
            <a:r>
              <a:rPr lang="de-DE" altLang="de-DE" sz="1100" dirty="0"/>
              <a:t>„Analyse, Optimierung und </a:t>
            </a:r>
            <a:r>
              <a:rPr lang="de-DE" altLang="de-DE" sz="1100" dirty="0" err="1"/>
              <a:t>Engpassbetrachtung</a:t>
            </a:r>
            <a:r>
              <a:rPr lang="de-DE" altLang="de-DE" sz="1100" dirty="0"/>
              <a:t> der </a:t>
            </a:r>
            <a:r>
              <a:rPr lang="de-DE" altLang="de-DE" sz="1100" dirty="0" smtClean="0"/>
              <a:t>Produktionslogistik“</a:t>
            </a:r>
            <a:endParaRPr lang="de-DE" altLang="de-DE" sz="1100" dirty="0"/>
          </a:p>
        </p:txBody>
      </p:sp>
      <p:pic>
        <p:nvPicPr>
          <p:cNvPr id="65" name="Picture 29" descr="BRUDER-LOGO 4C tjs - 15 cm"/>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89071" y="6143770"/>
            <a:ext cx="631826" cy="21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62435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1600" i="1" dirty="0">
                <a:solidFill>
                  <a:srgbClr val="005A9B"/>
                </a:solidFill>
                <a:latin typeface="Arial"/>
                <a:ea typeface="+mn-ea"/>
                <a:cs typeface="+mn-cs"/>
              </a:rPr>
              <a:t>Die aufgeführte Auswahl aus unseren „</a:t>
            </a:r>
            <a:r>
              <a:rPr lang="de-DE" sz="1600" i="1" dirty="0" err="1">
                <a:solidFill>
                  <a:srgbClr val="005A9B"/>
                </a:solidFill>
                <a:latin typeface="Arial"/>
                <a:ea typeface="+mn-ea"/>
                <a:cs typeface="+mn-cs"/>
              </a:rPr>
              <a:t>Success</a:t>
            </a:r>
            <a:r>
              <a:rPr lang="de-DE" sz="1600" i="1" dirty="0">
                <a:solidFill>
                  <a:srgbClr val="005A9B"/>
                </a:solidFill>
                <a:latin typeface="Arial"/>
                <a:ea typeface="+mn-ea"/>
                <a:cs typeface="+mn-cs"/>
              </a:rPr>
              <a:t> Stories“ </a:t>
            </a:r>
            <a:br>
              <a:rPr lang="de-DE" sz="1600" i="1" dirty="0">
                <a:solidFill>
                  <a:srgbClr val="005A9B"/>
                </a:solidFill>
                <a:latin typeface="Arial"/>
                <a:ea typeface="+mn-ea"/>
                <a:cs typeface="+mn-cs"/>
              </a:rPr>
            </a:br>
            <a:r>
              <a:rPr lang="de-DE" sz="1600" i="1" dirty="0">
                <a:solidFill>
                  <a:srgbClr val="005A9B"/>
                </a:solidFill>
                <a:latin typeface="Arial"/>
                <a:ea typeface="+mn-ea"/>
                <a:cs typeface="+mn-cs"/>
              </a:rPr>
              <a:t>unterstreicht das Erfolgspotential der aufgezeigten Projektstruktur.</a:t>
            </a:r>
          </a:p>
        </p:txBody>
      </p:sp>
      <p:sp>
        <p:nvSpPr>
          <p:cNvPr id="5" name="Rechteck 4"/>
          <p:cNvSpPr/>
          <p:nvPr/>
        </p:nvSpPr>
        <p:spPr>
          <a:xfrm rot="16200000">
            <a:off x="109022" y="2305211"/>
            <a:ext cx="1364720" cy="360387"/>
          </a:xfrm>
          <a:prstGeom prst="rect">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chorCtr="0"/>
          <a:lstStyle/>
          <a:p>
            <a:pPr algn="ctr"/>
            <a:r>
              <a:rPr lang="de-DE" sz="1200" b="1" dirty="0" smtClean="0">
                <a:solidFill>
                  <a:schemeClr val="accent5">
                    <a:lumMod val="50000"/>
                  </a:schemeClr>
                </a:solidFill>
                <a:latin typeface="Arial" panose="020B0604020202020204" pitchFamily="34" charset="0"/>
                <a:cs typeface="Arial" panose="020B0604020202020204" pitchFamily="34" charset="0"/>
              </a:rPr>
              <a:t>Automotive I</a:t>
            </a:r>
          </a:p>
        </p:txBody>
      </p:sp>
      <p:sp>
        <p:nvSpPr>
          <p:cNvPr id="34" name="Rechteck 33"/>
          <p:cNvSpPr/>
          <p:nvPr/>
        </p:nvSpPr>
        <p:spPr>
          <a:xfrm rot="16200000">
            <a:off x="112890" y="3875690"/>
            <a:ext cx="1364722" cy="360387"/>
          </a:xfrm>
          <a:prstGeom prst="rect">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chorCtr="0"/>
          <a:lstStyle/>
          <a:p>
            <a:pPr algn="ctr"/>
            <a:r>
              <a:rPr lang="de-DE" sz="1200" b="1" dirty="0" smtClean="0">
                <a:solidFill>
                  <a:schemeClr val="accent5">
                    <a:lumMod val="50000"/>
                  </a:schemeClr>
                </a:solidFill>
                <a:latin typeface="Arial" panose="020B0604020202020204" pitchFamily="34" charset="0"/>
                <a:cs typeface="Arial" panose="020B0604020202020204" pitchFamily="34" charset="0"/>
              </a:rPr>
              <a:t>Baustoffindustrie</a:t>
            </a:r>
          </a:p>
        </p:txBody>
      </p:sp>
      <p:sp>
        <p:nvSpPr>
          <p:cNvPr id="35" name="Rechteck 34"/>
          <p:cNvSpPr/>
          <p:nvPr/>
        </p:nvSpPr>
        <p:spPr>
          <a:xfrm rot="16200000">
            <a:off x="109021" y="5446169"/>
            <a:ext cx="1364722" cy="360387"/>
          </a:xfrm>
          <a:prstGeom prst="rect">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chorCtr="0"/>
          <a:lstStyle/>
          <a:p>
            <a:pPr algn="ctr"/>
            <a:r>
              <a:rPr lang="de-DE" sz="1200" b="1" dirty="0" smtClean="0">
                <a:solidFill>
                  <a:schemeClr val="accent5">
                    <a:lumMod val="50000"/>
                  </a:schemeClr>
                </a:solidFill>
                <a:latin typeface="Arial" panose="020B0604020202020204" pitchFamily="34" charset="0"/>
                <a:cs typeface="Arial" panose="020B0604020202020204" pitchFamily="34" charset="0"/>
              </a:rPr>
              <a:t>Automotive II</a:t>
            </a:r>
          </a:p>
        </p:txBody>
      </p:sp>
      <p:sp>
        <p:nvSpPr>
          <p:cNvPr id="36" name="Rechteck 35"/>
          <p:cNvSpPr/>
          <p:nvPr/>
        </p:nvSpPr>
        <p:spPr>
          <a:xfrm>
            <a:off x="6024822" y="1313756"/>
            <a:ext cx="2361492" cy="3603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de-DE" sz="1200" b="1" dirty="0" smtClean="0">
                <a:ln w="3175">
                  <a:solidFill>
                    <a:schemeClr val="tx1">
                      <a:lumMod val="50000"/>
                      <a:lumOff val="50000"/>
                      <a:alpha val="69000"/>
                    </a:schemeClr>
                  </a:solidFill>
                  <a:prstDash val="solid"/>
                </a:ln>
                <a:solidFill>
                  <a:schemeClr val="tx1"/>
                </a:solidFill>
                <a:latin typeface="Arial" panose="020B0604020202020204" pitchFamily="34" charset="0"/>
                <a:cs typeface="Arial" panose="020B0604020202020204" pitchFamily="34" charset="0"/>
              </a:rPr>
              <a:t>ERGEBNISSE</a:t>
            </a:r>
          </a:p>
        </p:txBody>
      </p:sp>
      <p:sp>
        <p:nvSpPr>
          <p:cNvPr id="37" name="Rechteck 36"/>
          <p:cNvSpPr/>
          <p:nvPr/>
        </p:nvSpPr>
        <p:spPr>
          <a:xfrm>
            <a:off x="3568440" y="1317625"/>
            <a:ext cx="2361496" cy="3603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de-DE" sz="1200" b="1" dirty="0" smtClean="0">
                <a:ln w="3175">
                  <a:solidFill>
                    <a:schemeClr val="tx1">
                      <a:lumMod val="50000"/>
                      <a:lumOff val="50000"/>
                      <a:alpha val="69000"/>
                    </a:schemeClr>
                  </a:solidFill>
                  <a:prstDash val="solid"/>
                </a:ln>
                <a:solidFill>
                  <a:schemeClr val="tx1"/>
                </a:solidFill>
                <a:latin typeface="Arial" panose="020B0604020202020204" pitchFamily="34" charset="0"/>
                <a:cs typeface="Arial" panose="020B0604020202020204" pitchFamily="34" charset="0"/>
              </a:rPr>
              <a:t>ZIELE</a:t>
            </a:r>
          </a:p>
        </p:txBody>
      </p:sp>
      <p:sp>
        <p:nvSpPr>
          <p:cNvPr id="38" name="Rechteck 37"/>
          <p:cNvSpPr/>
          <p:nvPr/>
        </p:nvSpPr>
        <p:spPr>
          <a:xfrm>
            <a:off x="1112057" y="1313756"/>
            <a:ext cx="2361496" cy="3603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de-DE" sz="1200" b="1" dirty="0" smtClean="0">
                <a:ln w="3175">
                  <a:solidFill>
                    <a:schemeClr val="tx1">
                      <a:lumMod val="50000"/>
                      <a:lumOff val="50000"/>
                      <a:alpha val="69000"/>
                    </a:schemeClr>
                  </a:solidFill>
                  <a:prstDash val="solid"/>
                </a:ln>
                <a:solidFill>
                  <a:schemeClr val="tx1"/>
                </a:solidFill>
                <a:latin typeface="Arial" panose="020B0604020202020204" pitchFamily="34" charset="0"/>
                <a:cs typeface="Arial" panose="020B0604020202020204" pitchFamily="34" charset="0"/>
              </a:rPr>
              <a:t>AUFGABENSTELLUNG</a:t>
            </a:r>
          </a:p>
        </p:txBody>
      </p:sp>
      <p:sp>
        <p:nvSpPr>
          <p:cNvPr id="9" name="Rechteck 8"/>
          <p:cNvSpPr/>
          <p:nvPr/>
        </p:nvSpPr>
        <p:spPr>
          <a:xfrm>
            <a:off x="1112057" y="1803044"/>
            <a:ext cx="2361496" cy="13647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36000" rtlCol="0" anchor="t" anchorCtr="0"/>
          <a:lstStyle/>
          <a:p>
            <a:pPr marL="90488" indent="-90488">
              <a:spcAft>
                <a:spcPts val="300"/>
              </a:spcAft>
              <a:buFont typeface="Wingdings" panose="05000000000000000000" pitchFamily="2" charset="2"/>
              <a:buChar char="§"/>
            </a:pPr>
            <a:r>
              <a:rPr lang="de-DE" sz="900" dirty="0">
                <a:solidFill>
                  <a:schemeClr val="bg1"/>
                </a:solidFill>
                <a:latin typeface="Arial" panose="020B0604020202020204" pitchFamily="34" charset="0"/>
                <a:cs typeface="Arial" panose="020B0604020202020204" pitchFamily="34" charset="0"/>
              </a:rPr>
              <a:t>Analyse </a:t>
            </a:r>
            <a:r>
              <a:rPr lang="de-DE" sz="900" dirty="0" smtClean="0">
                <a:solidFill>
                  <a:schemeClr val="bg1"/>
                </a:solidFill>
                <a:latin typeface="Arial" panose="020B0604020202020204" pitchFamily="34" charset="0"/>
                <a:cs typeface="Arial" panose="020B0604020202020204" pitchFamily="34" charset="0"/>
              </a:rPr>
              <a:t>der </a:t>
            </a:r>
            <a:r>
              <a:rPr lang="de-DE" sz="900" dirty="0">
                <a:solidFill>
                  <a:schemeClr val="bg1"/>
                </a:solidFill>
                <a:latin typeface="Arial" panose="020B0604020202020204" pitchFamily="34" charset="0"/>
                <a:cs typeface="Arial" panose="020B0604020202020204" pitchFamily="34" charset="0"/>
              </a:rPr>
              <a:t>bestehenden </a:t>
            </a:r>
            <a:r>
              <a:rPr lang="de-DE" sz="900" dirty="0" smtClean="0">
                <a:solidFill>
                  <a:schemeClr val="bg1"/>
                </a:solidFill>
                <a:latin typeface="Arial" panose="020B0604020202020204" pitchFamily="34" charset="0"/>
                <a:cs typeface="Arial" panose="020B0604020202020204" pitchFamily="34" charset="0"/>
              </a:rPr>
              <a:t>Teilefertigung für interne Abnehmer (einzelne Prozess-</a:t>
            </a:r>
            <a:r>
              <a:rPr lang="de-DE" sz="900" dirty="0" err="1" smtClean="0">
                <a:solidFill>
                  <a:schemeClr val="bg1"/>
                </a:solidFill>
                <a:latin typeface="Arial" panose="020B0604020202020204" pitchFamily="34" charset="0"/>
                <a:cs typeface="Arial" panose="020B0604020202020204" pitchFamily="34" charset="0"/>
              </a:rPr>
              <a:t>schritte</a:t>
            </a:r>
            <a:r>
              <a:rPr lang="de-DE" sz="900" dirty="0" smtClean="0">
                <a:solidFill>
                  <a:schemeClr val="bg1"/>
                </a:solidFill>
                <a:latin typeface="Arial" panose="020B0604020202020204" pitchFamily="34" charset="0"/>
                <a:cs typeface="Arial" panose="020B0604020202020204" pitchFamily="34" charset="0"/>
              </a:rPr>
              <a:t> in Zentralwerkstatt </a:t>
            </a:r>
            <a:r>
              <a:rPr lang="de-DE" sz="900" dirty="0">
                <a:solidFill>
                  <a:schemeClr val="bg1"/>
                </a:solidFill>
                <a:latin typeface="Arial" panose="020B0604020202020204" pitchFamily="34" charset="0"/>
                <a:cs typeface="Arial" panose="020B0604020202020204" pitchFamily="34" charset="0"/>
              </a:rPr>
              <a:t>mit langer </a:t>
            </a:r>
            <a:r>
              <a:rPr lang="de-DE" sz="900" dirty="0" smtClean="0">
                <a:solidFill>
                  <a:schemeClr val="bg1"/>
                </a:solidFill>
                <a:latin typeface="Arial" panose="020B0604020202020204" pitchFamily="34" charset="0"/>
                <a:cs typeface="Arial" panose="020B0604020202020204" pitchFamily="34" charset="0"/>
              </a:rPr>
              <a:t>DLZ)</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Optimierung </a:t>
            </a:r>
            <a:r>
              <a:rPr lang="de-DE" sz="900" dirty="0">
                <a:solidFill>
                  <a:schemeClr val="bg1"/>
                </a:solidFill>
                <a:latin typeface="Arial" panose="020B0604020202020204" pitchFamily="34" charset="0"/>
                <a:cs typeface="Arial" panose="020B0604020202020204" pitchFamily="34" charset="0"/>
              </a:rPr>
              <a:t>der Losgrößen, des Informationsflusses und </a:t>
            </a:r>
            <a:r>
              <a:rPr lang="de-DE" sz="900" dirty="0" smtClean="0">
                <a:solidFill>
                  <a:schemeClr val="bg1"/>
                </a:solidFill>
                <a:latin typeface="Arial" panose="020B0604020202020204" pitchFamily="34" charset="0"/>
                <a:cs typeface="Arial" panose="020B0604020202020204" pitchFamily="34" charset="0"/>
              </a:rPr>
              <a:t>der </a:t>
            </a:r>
            <a:r>
              <a:rPr lang="de-DE" sz="900" dirty="0">
                <a:solidFill>
                  <a:schemeClr val="bg1"/>
                </a:solidFill>
                <a:latin typeface="Arial" panose="020B0604020202020204" pitchFamily="34" charset="0"/>
                <a:cs typeface="Arial" panose="020B0604020202020204" pitchFamily="34" charset="0"/>
              </a:rPr>
              <a:t>Tätigkeiten der direkten </a:t>
            </a:r>
            <a:r>
              <a:rPr lang="de-DE" sz="900" dirty="0" smtClean="0">
                <a:solidFill>
                  <a:schemeClr val="bg1"/>
                </a:solidFill>
                <a:latin typeface="Arial" panose="020B0604020202020204" pitchFamily="34" charset="0"/>
                <a:cs typeface="Arial" panose="020B0604020202020204" pitchFamily="34" charset="0"/>
              </a:rPr>
              <a:t>Mitarbeiter</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Konzepte </a:t>
            </a:r>
            <a:r>
              <a:rPr lang="de-DE" sz="900" dirty="0">
                <a:solidFill>
                  <a:schemeClr val="bg1"/>
                </a:solidFill>
                <a:latin typeface="Arial" panose="020B0604020202020204" pitchFamily="34" charset="0"/>
                <a:cs typeface="Arial" panose="020B0604020202020204" pitchFamily="34" charset="0"/>
              </a:rPr>
              <a:t>zur Erhöhung der technischen Verfügbarkeit der </a:t>
            </a:r>
            <a:r>
              <a:rPr lang="de-DE" sz="900" dirty="0" smtClean="0">
                <a:solidFill>
                  <a:schemeClr val="bg1"/>
                </a:solidFill>
                <a:latin typeface="Arial" panose="020B0604020202020204" pitchFamily="34" charset="0"/>
                <a:cs typeface="Arial" panose="020B0604020202020204" pitchFamily="34" charset="0"/>
              </a:rPr>
              <a:t>Anlagen</a:t>
            </a:r>
          </a:p>
        </p:txBody>
      </p:sp>
      <p:sp>
        <p:nvSpPr>
          <p:cNvPr id="48" name="Rechteck 47"/>
          <p:cNvSpPr/>
          <p:nvPr/>
        </p:nvSpPr>
        <p:spPr>
          <a:xfrm>
            <a:off x="3568441" y="1803044"/>
            <a:ext cx="2361496" cy="1364721"/>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36000" rtlCol="0" anchor="t" anchorCtr="0"/>
          <a:lstStyle/>
          <a:p>
            <a:pPr marL="90488" indent="-90488">
              <a:spcAft>
                <a:spcPts val="300"/>
              </a:spcAft>
              <a:buFont typeface="Wingdings" panose="05000000000000000000" pitchFamily="2" charset="2"/>
              <a:buChar char="§"/>
            </a:pPr>
            <a:r>
              <a:rPr lang="de-DE" sz="900" dirty="0">
                <a:solidFill>
                  <a:schemeClr val="bg1"/>
                </a:solidFill>
                <a:latin typeface="Arial" panose="020B0604020202020204" pitchFamily="34" charset="0"/>
                <a:cs typeface="Arial" panose="020B0604020202020204" pitchFamily="34" charset="0"/>
              </a:rPr>
              <a:t>Erhöhung der Produktivität – Einsparung von 20,0% der direkten Mitarbeiter</a:t>
            </a:r>
          </a:p>
          <a:p>
            <a:pPr marL="90488" indent="-90488">
              <a:spcAft>
                <a:spcPts val="300"/>
              </a:spcAft>
              <a:buFont typeface="Wingdings" panose="05000000000000000000" pitchFamily="2" charset="2"/>
              <a:buChar char="§"/>
            </a:pPr>
            <a:r>
              <a:rPr lang="de-DE" sz="900" dirty="0">
                <a:solidFill>
                  <a:schemeClr val="bg1"/>
                </a:solidFill>
                <a:latin typeface="Arial" panose="020B0604020202020204" pitchFamily="34" charset="0"/>
                <a:cs typeface="Arial" panose="020B0604020202020204" pitchFamily="34" charset="0"/>
              </a:rPr>
              <a:t>Erhöhung der Flächenproduktivität – Einsparung von 24,6% der benötigten Produktionsfläche</a:t>
            </a:r>
          </a:p>
        </p:txBody>
      </p:sp>
      <p:sp>
        <p:nvSpPr>
          <p:cNvPr id="50" name="Rechteck 49"/>
          <p:cNvSpPr/>
          <p:nvPr/>
        </p:nvSpPr>
        <p:spPr>
          <a:xfrm>
            <a:off x="6024822" y="1803044"/>
            <a:ext cx="2361492" cy="1364721"/>
          </a:xfrm>
          <a:prstGeom prst="rect">
            <a:avLst/>
          </a:prstGeom>
          <a:solidFill>
            <a:srgbClr val="0086E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36000" rtlCol="0" anchor="t" anchorCtr="0"/>
          <a:lstStyle/>
          <a:p>
            <a:pPr marL="90488" indent="-90488">
              <a:spcAft>
                <a:spcPts val="300"/>
              </a:spcAft>
              <a:buFont typeface="Wingdings" panose="05000000000000000000" pitchFamily="2" charset="2"/>
              <a:buChar char="§"/>
            </a:pPr>
            <a:r>
              <a:rPr lang="de-DE" sz="900" dirty="0">
                <a:solidFill>
                  <a:schemeClr val="bg1"/>
                </a:solidFill>
                <a:latin typeface="Arial" panose="020B0604020202020204" pitchFamily="34" charset="0"/>
                <a:cs typeface="Arial" panose="020B0604020202020204" pitchFamily="34" charset="0"/>
              </a:rPr>
              <a:t>Reduzierung der direkten Mitarbeiterzahl um 25,0%</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Fertigungskonzept mit optimiertem Flächenbedarf – Einsparung </a:t>
            </a:r>
            <a:r>
              <a:rPr lang="de-DE" sz="900" dirty="0">
                <a:solidFill>
                  <a:schemeClr val="bg1"/>
                </a:solidFill>
                <a:latin typeface="Arial" panose="020B0604020202020204" pitchFamily="34" charset="0"/>
                <a:cs typeface="Arial" panose="020B0604020202020204" pitchFamily="34" charset="0"/>
              </a:rPr>
              <a:t>von 25,9% der benötigten Produktionsfläche</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Erarbeitetes </a:t>
            </a:r>
            <a:r>
              <a:rPr lang="de-DE" sz="900" dirty="0">
                <a:solidFill>
                  <a:schemeClr val="bg1"/>
                </a:solidFill>
                <a:latin typeface="Arial" panose="020B0604020202020204" pitchFamily="34" charset="0"/>
                <a:cs typeface="Arial" panose="020B0604020202020204" pitchFamily="34" charset="0"/>
              </a:rPr>
              <a:t>Fertigungskonzept benötigt 11,3% weniger </a:t>
            </a:r>
            <a:r>
              <a:rPr lang="de-DE" sz="900" dirty="0" smtClean="0">
                <a:solidFill>
                  <a:schemeClr val="bg1"/>
                </a:solidFill>
                <a:latin typeface="Arial" panose="020B0604020202020204" pitchFamily="34" charset="0"/>
                <a:cs typeface="Arial" panose="020B0604020202020204" pitchFamily="34" charset="0"/>
              </a:rPr>
              <a:t>Maschinen und reduziert </a:t>
            </a:r>
            <a:r>
              <a:rPr lang="de-DE" sz="900" dirty="0">
                <a:solidFill>
                  <a:schemeClr val="bg1"/>
                </a:solidFill>
                <a:latin typeface="Arial" panose="020B0604020202020204" pitchFamily="34" charset="0"/>
                <a:cs typeface="Arial" panose="020B0604020202020204" pitchFamily="34" charset="0"/>
              </a:rPr>
              <a:t>die Durchlaufzeit auf 1/3</a:t>
            </a:r>
          </a:p>
          <a:p>
            <a:pPr marL="90488" indent="-90488">
              <a:spcAft>
                <a:spcPts val="300"/>
              </a:spcAft>
              <a:buFont typeface="Wingdings" panose="05000000000000000000" pitchFamily="2" charset="2"/>
              <a:buChar char="§"/>
            </a:pPr>
            <a:endParaRPr lang="de-DE" sz="900" dirty="0">
              <a:solidFill>
                <a:schemeClr val="bg1"/>
              </a:solidFill>
              <a:latin typeface="Arial" panose="020B0604020202020204" pitchFamily="34" charset="0"/>
              <a:cs typeface="Arial" panose="020B0604020202020204" pitchFamily="34" charset="0"/>
            </a:endParaRPr>
          </a:p>
        </p:txBody>
      </p:sp>
      <p:sp>
        <p:nvSpPr>
          <p:cNvPr id="51" name="Rechteck 50"/>
          <p:cNvSpPr/>
          <p:nvPr/>
        </p:nvSpPr>
        <p:spPr>
          <a:xfrm>
            <a:off x="1112057" y="3373522"/>
            <a:ext cx="2361496" cy="13647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36000" rtlCol="0" anchor="t" anchorCtr="0"/>
          <a:lstStyle/>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Analyse, Optimierung und Dokumentation der Fertigungs- und Vertriebsprozesse in verschiedenen Werken</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Schaffung von Standards über alle Werke hinweg</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Schulung und Unterstützung bei der Umsetzung von Optimierungsmaßnahmen</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Optimierung der IT-Landschaft</a:t>
            </a:r>
          </a:p>
          <a:p>
            <a:pPr marL="90488" indent="-90488">
              <a:spcAft>
                <a:spcPts val="300"/>
              </a:spcAft>
              <a:buFont typeface="Wingdings" panose="05000000000000000000" pitchFamily="2" charset="2"/>
              <a:buChar char="§"/>
            </a:pPr>
            <a:endParaRPr lang="de-DE" sz="900" dirty="0" smtClean="0">
              <a:solidFill>
                <a:schemeClr val="bg1"/>
              </a:solidFill>
              <a:latin typeface="Arial" panose="020B0604020202020204" pitchFamily="34" charset="0"/>
              <a:cs typeface="Arial" panose="020B0604020202020204" pitchFamily="34" charset="0"/>
            </a:endParaRPr>
          </a:p>
          <a:p>
            <a:pPr marL="90488" indent="-90488">
              <a:spcAft>
                <a:spcPts val="300"/>
              </a:spcAft>
              <a:buFont typeface="Wingdings" panose="05000000000000000000" pitchFamily="2" charset="2"/>
              <a:buChar char="§"/>
            </a:pPr>
            <a:endParaRPr lang="de-DE" sz="900" dirty="0" smtClean="0">
              <a:solidFill>
                <a:schemeClr val="bg1"/>
              </a:solidFill>
              <a:latin typeface="Arial" panose="020B0604020202020204" pitchFamily="34" charset="0"/>
              <a:cs typeface="Arial" panose="020B0604020202020204" pitchFamily="34" charset="0"/>
            </a:endParaRPr>
          </a:p>
          <a:p>
            <a:pPr marL="90488" indent="-90488">
              <a:spcAft>
                <a:spcPts val="300"/>
              </a:spcAft>
              <a:buFont typeface="Wingdings" panose="05000000000000000000" pitchFamily="2" charset="2"/>
              <a:buChar char="§"/>
            </a:pPr>
            <a:endParaRPr lang="de-DE" sz="900" dirty="0" smtClean="0">
              <a:solidFill>
                <a:schemeClr val="bg1"/>
              </a:solidFill>
              <a:latin typeface="Arial" panose="020B0604020202020204" pitchFamily="34" charset="0"/>
              <a:cs typeface="Arial" panose="020B0604020202020204" pitchFamily="34" charset="0"/>
            </a:endParaRPr>
          </a:p>
        </p:txBody>
      </p:sp>
      <p:sp>
        <p:nvSpPr>
          <p:cNvPr id="52" name="Rechteck 51"/>
          <p:cNvSpPr/>
          <p:nvPr/>
        </p:nvSpPr>
        <p:spPr>
          <a:xfrm>
            <a:off x="3568441" y="3373522"/>
            <a:ext cx="2361496" cy="1364721"/>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36000" rtlCol="0" anchor="t" anchorCtr="0"/>
          <a:lstStyle/>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Reduzierung der Verschwendung in den Fertigungsprozessen</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Effizienzsteigerung im Vertriebsprozess</a:t>
            </a:r>
          </a:p>
          <a:p>
            <a:pPr marL="90488" indent="-90488">
              <a:spcAft>
                <a:spcPts val="300"/>
              </a:spcAft>
              <a:buFont typeface="Wingdings" panose="05000000000000000000" pitchFamily="2" charset="2"/>
              <a:buChar char="§"/>
            </a:pPr>
            <a:r>
              <a:rPr lang="de-DE" sz="900" dirty="0">
                <a:solidFill>
                  <a:schemeClr val="bg1"/>
                </a:solidFill>
                <a:latin typeface="Arial" panose="020B0604020202020204" pitchFamily="34" charset="0"/>
                <a:cs typeface="Arial" panose="020B0604020202020204" pitchFamily="34" charset="0"/>
              </a:rPr>
              <a:t>Erhöhung der Transparenz </a:t>
            </a:r>
            <a:r>
              <a:rPr lang="de-DE" sz="900" dirty="0" smtClean="0">
                <a:solidFill>
                  <a:schemeClr val="bg1"/>
                </a:solidFill>
                <a:latin typeface="Arial" panose="020B0604020202020204" pitchFamily="34" charset="0"/>
                <a:cs typeface="Arial" panose="020B0604020202020204" pitchFamily="34" charset="0"/>
              </a:rPr>
              <a:t>in allen Prozessen</a:t>
            </a:r>
            <a:endParaRPr lang="de-DE" sz="900" dirty="0">
              <a:solidFill>
                <a:schemeClr val="bg1"/>
              </a:solidFill>
              <a:latin typeface="Arial" panose="020B0604020202020204" pitchFamily="34" charset="0"/>
              <a:cs typeface="Arial" panose="020B0604020202020204" pitchFamily="34" charset="0"/>
            </a:endParaRP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Erhöhung der Automatisierung in Verwaltungsprozessen</a:t>
            </a:r>
          </a:p>
          <a:p>
            <a:pPr marL="90488" indent="-90488">
              <a:spcAft>
                <a:spcPts val="300"/>
              </a:spcAft>
              <a:buFont typeface="Wingdings" panose="05000000000000000000" pitchFamily="2" charset="2"/>
              <a:buChar char="§"/>
            </a:pPr>
            <a:endParaRPr lang="de-DE" sz="900" dirty="0">
              <a:solidFill>
                <a:schemeClr val="bg1"/>
              </a:solidFill>
              <a:latin typeface="Arial" panose="020B0604020202020204" pitchFamily="34" charset="0"/>
              <a:cs typeface="Arial" panose="020B0604020202020204" pitchFamily="34" charset="0"/>
            </a:endParaRPr>
          </a:p>
        </p:txBody>
      </p:sp>
      <p:sp>
        <p:nvSpPr>
          <p:cNvPr id="53" name="Rechteck 52"/>
          <p:cNvSpPr/>
          <p:nvPr/>
        </p:nvSpPr>
        <p:spPr>
          <a:xfrm>
            <a:off x="6024822" y="3373522"/>
            <a:ext cx="2361492" cy="1364721"/>
          </a:xfrm>
          <a:prstGeom prst="rect">
            <a:avLst/>
          </a:prstGeom>
          <a:solidFill>
            <a:srgbClr val="0086E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36000" rtlCol="0" anchor="t" anchorCtr="0"/>
          <a:lstStyle/>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Prozesshandbuch für die Produktion sowie für den Vertrieb</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Konzept für die Überarbeitung des ERP-Systems zur Optimierung des Vertriebs</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Fachentwurf zur Programmierung eines IT-Systems zur Unterstützung des werksübergreifenden Werkzeugverleihs</a:t>
            </a:r>
            <a:endParaRPr lang="de-DE" sz="900" dirty="0">
              <a:solidFill>
                <a:schemeClr val="bg1"/>
              </a:solidFill>
              <a:latin typeface="Arial" panose="020B0604020202020204" pitchFamily="34" charset="0"/>
              <a:cs typeface="Arial" panose="020B0604020202020204" pitchFamily="34" charset="0"/>
            </a:endParaRPr>
          </a:p>
          <a:p>
            <a:pPr marL="90488" indent="-90488">
              <a:spcAft>
                <a:spcPts val="300"/>
              </a:spcAft>
              <a:buFont typeface="Wingdings" panose="05000000000000000000" pitchFamily="2" charset="2"/>
              <a:buChar char="§"/>
            </a:pPr>
            <a:endParaRPr lang="de-DE" sz="900" dirty="0">
              <a:solidFill>
                <a:schemeClr val="bg1"/>
              </a:solidFill>
              <a:latin typeface="Arial" panose="020B0604020202020204" pitchFamily="34" charset="0"/>
              <a:cs typeface="Arial" panose="020B0604020202020204" pitchFamily="34" charset="0"/>
            </a:endParaRPr>
          </a:p>
        </p:txBody>
      </p:sp>
      <p:sp>
        <p:nvSpPr>
          <p:cNvPr id="54" name="Rechteck 53"/>
          <p:cNvSpPr/>
          <p:nvPr/>
        </p:nvSpPr>
        <p:spPr>
          <a:xfrm>
            <a:off x="1112057" y="4944000"/>
            <a:ext cx="2361496" cy="13647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36000" rtlCol="0" anchor="t" anchorCtr="0"/>
          <a:lstStyle/>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Hochvariantenfertigung (Exterieur-Module) mit </a:t>
            </a:r>
            <a:r>
              <a:rPr lang="de-DE" sz="900" dirty="0" err="1" smtClean="0">
                <a:solidFill>
                  <a:schemeClr val="bg1"/>
                </a:solidFill>
                <a:latin typeface="Arial" panose="020B0604020202020204" pitchFamily="34" charset="0"/>
                <a:cs typeface="Arial" panose="020B0604020202020204" pitchFamily="34" charset="0"/>
              </a:rPr>
              <a:t>JiS</a:t>
            </a:r>
            <a:r>
              <a:rPr lang="de-DE" sz="900" dirty="0" smtClean="0">
                <a:solidFill>
                  <a:schemeClr val="bg1"/>
                </a:solidFill>
                <a:latin typeface="Arial" panose="020B0604020202020204" pitchFamily="34" charset="0"/>
                <a:cs typeface="Arial" panose="020B0604020202020204" pitchFamily="34" charset="0"/>
              </a:rPr>
              <a:t>-Anlieferung zum OEM (produktionssynchroner Abruf)</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Optimierung der Flächennutzung an den Montagelinien</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Auslegung einer versorgungssicheren Materialbereitstellung in der Montage</a:t>
            </a:r>
          </a:p>
          <a:p>
            <a:pPr marL="90488" indent="-90488">
              <a:spcAft>
                <a:spcPts val="300"/>
              </a:spcAft>
              <a:buFont typeface="Wingdings" panose="05000000000000000000" pitchFamily="2" charset="2"/>
              <a:buChar char="§"/>
            </a:pPr>
            <a:endParaRPr lang="de-DE" sz="900" dirty="0" smtClean="0">
              <a:solidFill>
                <a:schemeClr val="bg1"/>
              </a:solidFill>
              <a:latin typeface="Arial" panose="020B0604020202020204" pitchFamily="34" charset="0"/>
              <a:cs typeface="Arial" panose="020B0604020202020204" pitchFamily="34" charset="0"/>
            </a:endParaRPr>
          </a:p>
          <a:p>
            <a:pPr marL="90488" indent="-90488">
              <a:spcAft>
                <a:spcPts val="300"/>
              </a:spcAft>
              <a:buFont typeface="Wingdings" panose="05000000000000000000" pitchFamily="2" charset="2"/>
              <a:buChar char="§"/>
            </a:pPr>
            <a:endParaRPr lang="de-DE" sz="900" dirty="0" smtClean="0">
              <a:solidFill>
                <a:schemeClr val="bg1"/>
              </a:solidFill>
              <a:latin typeface="Arial" panose="020B0604020202020204" pitchFamily="34" charset="0"/>
              <a:cs typeface="Arial" panose="020B0604020202020204" pitchFamily="34" charset="0"/>
            </a:endParaRPr>
          </a:p>
        </p:txBody>
      </p:sp>
      <p:sp>
        <p:nvSpPr>
          <p:cNvPr id="55" name="Rechteck 54"/>
          <p:cNvSpPr/>
          <p:nvPr/>
        </p:nvSpPr>
        <p:spPr>
          <a:xfrm>
            <a:off x="3568441" y="4944000"/>
            <a:ext cx="2361496" cy="1364721"/>
          </a:xfrm>
          <a:prstGeom prst="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36000" rtlCol="0" anchor="t" anchorCtr="0"/>
          <a:lstStyle/>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Reduzierung der Lagerbestände</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Senkung der Behälterkosten</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Steigerung der Effizienz in den Logistikprozessen</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Hundertprozentige Liefertreue und Korrektheit der Sequenz bei der Direktanlieferung zum OEM </a:t>
            </a:r>
            <a:endParaRPr lang="de-DE" sz="900" dirty="0">
              <a:solidFill>
                <a:schemeClr val="bg1"/>
              </a:solidFill>
              <a:latin typeface="Arial" panose="020B0604020202020204" pitchFamily="34" charset="0"/>
              <a:cs typeface="Arial" panose="020B0604020202020204" pitchFamily="34" charset="0"/>
            </a:endParaRPr>
          </a:p>
        </p:txBody>
      </p:sp>
      <p:sp>
        <p:nvSpPr>
          <p:cNvPr id="56" name="Rechteck 55"/>
          <p:cNvSpPr/>
          <p:nvPr/>
        </p:nvSpPr>
        <p:spPr>
          <a:xfrm>
            <a:off x="6024822" y="4944000"/>
            <a:ext cx="2361492" cy="1364721"/>
          </a:xfrm>
          <a:prstGeom prst="rect">
            <a:avLst/>
          </a:prstGeom>
          <a:solidFill>
            <a:srgbClr val="0086E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36000" rtlCol="0" anchor="t" anchorCtr="0"/>
          <a:lstStyle/>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Toolentwicklung zur Berechnung (behälter-)kostenoptimaler Losgrößen</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Entwicklung und Realisierung eines Konzepts zur Bereitstellung aller Sachnummern an der Montagelinie</a:t>
            </a:r>
          </a:p>
          <a:p>
            <a:pPr marL="90488" indent="-90488">
              <a:spcAft>
                <a:spcPts val="300"/>
              </a:spcAft>
              <a:buFont typeface="Wingdings" panose="05000000000000000000" pitchFamily="2" charset="2"/>
              <a:buChar char="§"/>
            </a:pPr>
            <a:r>
              <a:rPr lang="de-DE" sz="900" dirty="0" smtClean="0">
                <a:solidFill>
                  <a:schemeClr val="bg1"/>
                </a:solidFill>
                <a:latin typeface="Arial" panose="020B0604020202020204" pitchFamily="34" charset="0"/>
                <a:cs typeface="Arial" panose="020B0604020202020204" pitchFamily="34" charset="0"/>
              </a:rPr>
              <a:t>Installation einer effizienten und sicheren Materialversorgung durch einen optimal getakteten Routenzug</a:t>
            </a:r>
          </a:p>
          <a:p>
            <a:pPr marL="90488" indent="-90488">
              <a:spcAft>
                <a:spcPts val="300"/>
              </a:spcAft>
              <a:buFont typeface="Wingdings" panose="05000000000000000000" pitchFamily="2" charset="2"/>
              <a:buChar char="§"/>
            </a:pPr>
            <a:endParaRPr lang="de-DE" sz="9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56204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7" name="Rechteck 6"/>
          <p:cNvSpPr/>
          <p:nvPr/>
        </p:nvSpPr>
        <p:spPr>
          <a:xfrm>
            <a:off x="321024" y="4933169"/>
            <a:ext cx="2204910" cy="1016111"/>
          </a:xfrm>
          <a:prstGeom prst="rect">
            <a:avLst/>
          </a:prstGeom>
          <a:solidFill>
            <a:schemeClr val="bg1">
              <a:lumMod val="95000"/>
            </a:schemeClr>
          </a:solidFill>
          <a:ln>
            <a:noFill/>
          </a:ln>
          <a:effectLst>
            <a:outerShdw dist="35921" dir="2700000" algn="ctr" rotWithShape="0">
              <a:srgbClr val="86A6D6"/>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0" name="Rad 89"/>
          <p:cNvSpPr/>
          <p:nvPr/>
        </p:nvSpPr>
        <p:spPr>
          <a:xfrm>
            <a:off x="2396480" y="1629320"/>
            <a:ext cx="4680000" cy="4680000"/>
          </a:xfrm>
          <a:prstGeom prst="donut">
            <a:avLst>
              <a:gd name="adj" fmla="val 15064"/>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pic>
        <p:nvPicPr>
          <p:cNvPr id="100" name="Picture 5" descr="P1000196"/>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5552" r="6121"/>
          <a:stretch/>
        </p:blipFill>
        <p:spPr bwMode="auto">
          <a:xfrm>
            <a:off x="350877" y="3429000"/>
            <a:ext cx="1581575" cy="1081226"/>
          </a:xfrm>
          <a:prstGeom prst="rect">
            <a:avLst/>
          </a:prstGeom>
          <a:noFill/>
          <a:ln>
            <a:noFill/>
          </a:ln>
          <a:effectLst>
            <a:outerShdw dist="35921" dir="2700000" algn="ctr" rotWithShape="0">
              <a:srgbClr val="86A6D6"/>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8" name="Textfeld 97"/>
          <p:cNvSpPr txBox="1"/>
          <p:nvPr/>
        </p:nvSpPr>
        <p:spPr>
          <a:xfrm rot="16200000">
            <a:off x="2118304" y="3402985"/>
            <a:ext cx="2479711" cy="1172718"/>
          </a:xfrm>
          <a:prstGeom prst="rect">
            <a:avLst/>
          </a:prstGeom>
          <a:noFill/>
        </p:spPr>
        <p:txBody>
          <a:bodyPr wrap="square" lIns="0" tIns="0" rIns="0" bIns="0" rtlCol="0">
            <a:prstTxWarp prst="textArchUp">
              <a:avLst>
                <a:gd name="adj" fmla="val 12117871"/>
              </a:avLst>
            </a:prstTxWarp>
            <a:spAutoFit/>
          </a:bodyPr>
          <a:lstStyle/>
          <a:p>
            <a:pPr algn="ctr"/>
            <a:r>
              <a:rPr lang="de-DE" sz="1600" dirty="0" smtClean="0">
                <a:latin typeface="Arial" panose="020B0604020202020204" pitchFamily="34" charset="0"/>
                <a:cs typeface="Arial" panose="020B0604020202020204" pitchFamily="34" charset="0"/>
              </a:rPr>
              <a:t>Informationssynchronisation</a:t>
            </a:r>
            <a:endParaRPr lang="de-DE" sz="1600" dirty="0">
              <a:latin typeface="Arial" panose="020B0604020202020204" pitchFamily="34" charset="0"/>
              <a:cs typeface="Arial" panose="020B0604020202020204" pitchFamily="34" charset="0"/>
            </a:endParaRPr>
          </a:p>
        </p:txBody>
      </p:sp>
      <p:sp>
        <p:nvSpPr>
          <p:cNvPr id="2" name="Textplatzhalter 1"/>
          <p:cNvSpPr>
            <a:spLocks noGrp="1"/>
          </p:cNvSpPr>
          <p:nvPr>
            <p:ph type="body" sz="quarter" idx="12"/>
          </p:nvPr>
        </p:nvSpPr>
        <p:spPr>
          <a:xfrm>
            <a:off x="293688" y="1115236"/>
            <a:ext cx="7316787" cy="225532"/>
          </a:xfrm>
        </p:spPr>
        <p:txBody>
          <a:bodyPr/>
          <a:lstStyle/>
          <a:p>
            <a:endParaRPr lang="de-DE" dirty="0"/>
          </a:p>
        </p:txBody>
      </p:sp>
      <p:sp>
        <p:nvSpPr>
          <p:cNvPr id="5" name="Textplatzhalter 4"/>
          <p:cNvSpPr>
            <a:spLocks noGrp="1"/>
          </p:cNvSpPr>
          <p:nvPr>
            <p:ph type="body" sz="quarter" idx="13"/>
          </p:nvPr>
        </p:nvSpPr>
        <p:spPr>
          <a:xfrm>
            <a:off x="293688" y="473571"/>
            <a:ext cx="7230639" cy="259858"/>
          </a:xfrm>
        </p:spPr>
        <p:txBody>
          <a:bodyPr/>
          <a:lstStyle/>
          <a:p>
            <a:r>
              <a:rPr lang="de-DE" sz="2000" dirty="0" smtClean="0"/>
              <a:t>An der THI / FAPS werden innovative Logistikkonzepte für die Wertschöpfung der Zukunft erforscht und umgesetzt…</a:t>
            </a:r>
            <a:endParaRPr lang="de-DE" sz="2000" dirty="0"/>
          </a:p>
        </p:txBody>
      </p:sp>
      <p:sp>
        <p:nvSpPr>
          <p:cNvPr id="3" name="AutoShape 89" descr="Bildergebnis für simba dicki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dirty="0"/>
          </a:p>
        </p:txBody>
      </p:sp>
      <p:sp>
        <p:nvSpPr>
          <p:cNvPr id="87" name="Text Box 7"/>
          <p:cNvSpPr txBox="1">
            <a:spLocks noChangeAspect="1" noChangeArrowheads="1"/>
          </p:cNvSpPr>
          <p:nvPr/>
        </p:nvSpPr>
        <p:spPr bwMode="auto">
          <a:xfrm>
            <a:off x="350877" y="4362326"/>
            <a:ext cx="567784" cy="184666"/>
          </a:xfrm>
          <a:prstGeom prst="rect">
            <a:avLst/>
          </a:prstGeom>
          <a:noFill/>
          <a:ln w="9525">
            <a:noFill/>
            <a:miter lim="800000"/>
            <a:headEnd/>
            <a:tailEnd/>
          </a:ln>
        </p:spPr>
        <p:txBody>
          <a:bodyPr wrap="none">
            <a:spAutoFit/>
          </a:bodyPr>
          <a:lstStyle/>
          <a:p>
            <a:r>
              <a:rPr lang="de-DE" sz="600" dirty="0">
                <a:solidFill>
                  <a:schemeClr val="bg1"/>
                </a:solidFill>
                <a:latin typeface="+mj-lt"/>
              </a:rPr>
              <a:t>Quelle: </a:t>
            </a:r>
            <a:r>
              <a:rPr lang="de-DE" sz="600" dirty="0" err="1" smtClean="0">
                <a:solidFill>
                  <a:schemeClr val="bg1"/>
                </a:solidFill>
                <a:latin typeface="+mj-lt"/>
              </a:rPr>
              <a:t>SMP</a:t>
            </a:r>
            <a:endParaRPr lang="de-DE" sz="600" dirty="0">
              <a:solidFill>
                <a:schemeClr val="bg1"/>
              </a:solidFill>
              <a:latin typeface="+mj-lt"/>
            </a:endParaRPr>
          </a:p>
        </p:txBody>
      </p:sp>
      <p:sp>
        <p:nvSpPr>
          <p:cNvPr id="89" name="Textfeld 88"/>
          <p:cNvSpPr txBox="1"/>
          <p:nvPr/>
        </p:nvSpPr>
        <p:spPr>
          <a:xfrm>
            <a:off x="4048959" y="3645024"/>
            <a:ext cx="1411606" cy="646331"/>
          </a:xfrm>
          <a:prstGeom prst="rect">
            <a:avLst/>
          </a:prstGeom>
          <a:noFill/>
        </p:spPr>
        <p:txBody>
          <a:bodyPr wrap="square" lIns="0" tIns="0" rIns="0" bIns="0" rtlCol="0">
            <a:spAutoFit/>
          </a:bodyPr>
          <a:lstStyle/>
          <a:p>
            <a:pPr algn="ctr"/>
            <a:r>
              <a:rPr lang="de-DE" sz="1400" b="1" dirty="0" smtClean="0">
                <a:latin typeface="Arial" panose="020B0604020202020204" pitchFamily="34" charset="0"/>
                <a:cs typeface="Arial" panose="020B0604020202020204" pitchFamily="34" charset="0"/>
              </a:rPr>
              <a:t>Flow-</a:t>
            </a:r>
          </a:p>
          <a:p>
            <a:pPr algn="ctr"/>
            <a:r>
              <a:rPr lang="de-DE" sz="1400" b="1" dirty="0" smtClean="0">
                <a:latin typeface="Arial" panose="020B0604020202020204" pitchFamily="34" charset="0"/>
                <a:cs typeface="Arial" panose="020B0604020202020204" pitchFamily="34" charset="0"/>
              </a:rPr>
              <a:t>Management</a:t>
            </a:r>
          </a:p>
          <a:p>
            <a:pPr algn="ctr"/>
            <a:r>
              <a:rPr lang="de-DE" sz="1400" b="1" dirty="0" smtClean="0">
                <a:latin typeface="Arial" panose="020B0604020202020204" pitchFamily="34" charset="0"/>
                <a:cs typeface="Arial" panose="020B0604020202020204" pitchFamily="34" charset="0"/>
              </a:rPr>
              <a:t>(SynchroLog)</a:t>
            </a:r>
            <a:endParaRPr lang="de-DE" sz="1400" b="1" dirty="0">
              <a:latin typeface="Arial" panose="020B0604020202020204" pitchFamily="34" charset="0"/>
              <a:cs typeface="Arial" panose="020B0604020202020204" pitchFamily="34" charset="0"/>
            </a:endParaRPr>
          </a:p>
        </p:txBody>
      </p:sp>
      <p:sp>
        <p:nvSpPr>
          <p:cNvPr id="91" name="Minus 90"/>
          <p:cNvSpPr/>
          <p:nvPr/>
        </p:nvSpPr>
        <p:spPr>
          <a:xfrm rot="2632885">
            <a:off x="2831347" y="2313930"/>
            <a:ext cx="1084450" cy="357348"/>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endParaRPr>
          </a:p>
        </p:txBody>
      </p:sp>
      <p:pic>
        <p:nvPicPr>
          <p:cNvPr id="9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5788149" y="2101478"/>
            <a:ext cx="688975"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2972036" y="5116614"/>
            <a:ext cx="688976" cy="669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 name="Textfeld 95"/>
          <p:cNvSpPr txBox="1"/>
          <p:nvPr/>
        </p:nvSpPr>
        <p:spPr>
          <a:xfrm>
            <a:off x="3782654" y="1973808"/>
            <a:ext cx="1944217" cy="822367"/>
          </a:xfrm>
          <a:prstGeom prst="rect">
            <a:avLst/>
          </a:prstGeom>
          <a:noFill/>
        </p:spPr>
        <p:txBody>
          <a:bodyPr wrap="square" lIns="0" tIns="0" rIns="0" bIns="0" rtlCol="0">
            <a:prstTxWarp prst="textArchUp">
              <a:avLst>
                <a:gd name="adj" fmla="val 12659794"/>
              </a:avLst>
            </a:prstTxWarp>
            <a:spAutoFit/>
          </a:bodyPr>
          <a:lstStyle/>
          <a:p>
            <a:pPr algn="ctr"/>
            <a:r>
              <a:rPr lang="de-DE" sz="1600" dirty="0" smtClean="0">
                <a:latin typeface="Arial" panose="020B0604020202020204" pitchFamily="34" charset="0"/>
                <a:cs typeface="Arial" panose="020B0604020202020204" pitchFamily="34" charset="0"/>
              </a:rPr>
              <a:t>Echtzeitlogistik</a:t>
            </a:r>
            <a:endParaRPr lang="de-DE" sz="1600" dirty="0">
              <a:latin typeface="Arial" panose="020B0604020202020204" pitchFamily="34" charset="0"/>
              <a:cs typeface="Arial" panose="020B0604020202020204" pitchFamily="34" charset="0"/>
            </a:endParaRPr>
          </a:p>
        </p:txBody>
      </p:sp>
      <p:sp>
        <p:nvSpPr>
          <p:cNvPr id="97" name="Textfeld 96"/>
          <p:cNvSpPr txBox="1"/>
          <p:nvPr/>
        </p:nvSpPr>
        <p:spPr>
          <a:xfrm rot="5400000">
            <a:off x="3963364" y="2832031"/>
            <a:ext cx="3305497" cy="2232253"/>
          </a:xfrm>
          <a:prstGeom prst="rect">
            <a:avLst/>
          </a:prstGeom>
          <a:noFill/>
        </p:spPr>
        <p:txBody>
          <a:bodyPr wrap="square" lIns="0" tIns="0" rIns="0" bIns="0" rtlCol="0" anchor="ctr">
            <a:prstTxWarp prst="textArchUp">
              <a:avLst>
                <a:gd name="adj" fmla="val 14662833"/>
              </a:avLst>
            </a:prstTxWarp>
            <a:spAutoFit/>
          </a:bodyPr>
          <a:lstStyle/>
          <a:p>
            <a:pPr algn="ctr"/>
            <a:endParaRPr lang="de-DE" sz="1600" dirty="0" smtClean="0">
              <a:latin typeface="Arial" panose="020B0604020202020204" pitchFamily="34" charset="0"/>
              <a:cs typeface="Arial" panose="020B0604020202020204" pitchFamily="34" charset="0"/>
            </a:endParaRPr>
          </a:p>
          <a:p>
            <a:pPr algn="ctr"/>
            <a:r>
              <a:rPr lang="de-DE" sz="1600" dirty="0" smtClean="0">
                <a:latin typeface="Arial" panose="020B0604020202020204" pitchFamily="34" charset="0"/>
                <a:cs typeface="Arial" panose="020B0604020202020204" pitchFamily="34" charset="0"/>
              </a:rPr>
              <a:t>Digitalisierung</a:t>
            </a:r>
            <a:endParaRPr lang="de-DE" sz="1600" dirty="0">
              <a:latin typeface="Arial" panose="020B0604020202020204" pitchFamily="34" charset="0"/>
              <a:cs typeface="Arial" panose="020B0604020202020204" pitchFamily="34" charset="0"/>
            </a:endParaRPr>
          </a:p>
        </p:txBody>
      </p:sp>
      <p:sp>
        <p:nvSpPr>
          <p:cNvPr id="99" name="Textfeld 98"/>
          <p:cNvSpPr txBox="1"/>
          <p:nvPr/>
        </p:nvSpPr>
        <p:spPr>
          <a:xfrm>
            <a:off x="3491880" y="4510226"/>
            <a:ext cx="2520279" cy="1492815"/>
          </a:xfrm>
          <a:prstGeom prst="rect">
            <a:avLst/>
          </a:prstGeom>
          <a:noFill/>
        </p:spPr>
        <p:txBody>
          <a:bodyPr wrap="none" lIns="0" tIns="0" rIns="0" bIns="0" rtlCol="0">
            <a:prstTxWarp prst="textArchDown">
              <a:avLst>
                <a:gd name="adj" fmla="val 511564"/>
              </a:avLst>
            </a:prstTxWarp>
            <a:spAutoFit/>
          </a:bodyPr>
          <a:lstStyle/>
          <a:p>
            <a:pPr algn="ctr"/>
            <a:r>
              <a:rPr lang="de-DE" sz="1600" dirty="0" smtClean="0">
                <a:latin typeface="Arial" panose="020B0604020202020204" pitchFamily="34" charset="0"/>
                <a:cs typeface="Arial" panose="020B0604020202020204" pitchFamily="34" charset="0"/>
              </a:rPr>
              <a:t>Optimierungsmodelle</a:t>
            </a:r>
            <a:endParaRPr lang="de-DE" sz="1600" dirty="0">
              <a:latin typeface="Arial" panose="020B0604020202020204" pitchFamily="34" charset="0"/>
              <a:cs typeface="Arial" panose="020B0604020202020204" pitchFamily="34" charset="0"/>
            </a:endParaRPr>
          </a:p>
        </p:txBody>
      </p:sp>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3815" y="3402872"/>
            <a:ext cx="1576474" cy="1096371"/>
          </a:xfrm>
          <a:prstGeom prst="rect">
            <a:avLst/>
          </a:prstGeom>
          <a:noFill/>
          <a:ln>
            <a:noFill/>
          </a:ln>
          <a:effectLst>
            <a:outerShdw dist="35921" dir="2700000" algn="ctr" rotWithShape="0">
              <a:srgbClr val="86A6D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6" name="Minus 115"/>
          <p:cNvSpPr/>
          <p:nvPr/>
        </p:nvSpPr>
        <p:spPr>
          <a:xfrm rot="2632885">
            <a:off x="5550398" y="5296011"/>
            <a:ext cx="1318605" cy="357348"/>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endParaRPr>
          </a:p>
        </p:txBody>
      </p:sp>
      <p:pic>
        <p:nvPicPr>
          <p:cNvPr id="117"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1138" y="1844823"/>
            <a:ext cx="1842403" cy="1146155"/>
          </a:xfrm>
          <a:prstGeom prst="rect">
            <a:avLst/>
          </a:prstGeom>
          <a:noFill/>
          <a:ln>
            <a:noFill/>
          </a:ln>
          <a:effectLst>
            <a:outerShdw dist="35921" dir="2700000" algn="ctr" rotWithShape="0">
              <a:srgbClr val="86A6D6"/>
            </a:outerShdw>
          </a:effectLst>
          <a:extLst/>
        </p:spPr>
      </p:pic>
      <p:pic>
        <p:nvPicPr>
          <p:cNvPr id="307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631" y="4933169"/>
            <a:ext cx="2167919" cy="916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 name="Picture 13" descr="IMG_1850"/>
          <p:cNvPicPr>
            <a:picLocks noChangeAspect="1" noChangeArrowheads="1"/>
          </p:cNvPicPr>
          <p:nvPr/>
        </p:nvPicPr>
        <p:blipFill>
          <a:blip r:embed="rId8">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7423199" y="4900551"/>
            <a:ext cx="1555538" cy="1166654"/>
          </a:xfrm>
          <a:prstGeom prst="rect">
            <a:avLst/>
          </a:prstGeom>
          <a:noFill/>
          <a:ln>
            <a:noFill/>
          </a:ln>
          <a:effectLst>
            <a:outerShdw dist="35921" dir="2700000" algn="ctr" rotWithShape="0">
              <a:srgbClr val="86A6D6"/>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18" name="Picture 7" descr="Handscann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47076" y="4702074"/>
            <a:ext cx="338894" cy="501035"/>
          </a:xfrm>
          <a:prstGeom prst="rect">
            <a:avLst/>
          </a:prstGeom>
          <a:noFill/>
          <a:extLst>
            <a:ext uri="{909E8E84-426E-40DD-AFC4-6F175D3DCCD1}">
              <a14:hiddenFill xmlns:a14="http://schemas.microsoft.com/office/drawing/2010/main">
                <a:solidFill>
                  <a:srgbClr val="FFFFFF"/>
                </a:solidFill>
              </a14:hiddenFill>
            </a:ext>
          </a:extLst>
        </p:spPr>
      </p:pic>
      <p:sp>
        <p:nvSpPr>
          <p:cNvPr id="120" name="Rechteck 119"/>
          <p:cNvSpPr/>
          <p:nvPr/>
        </p:nvSpPr>
        <p:spPr>
          <a:xfrm>
            <a:off x="7582755" y="4981343"/>
            <a:ext cx="336801" cy="27529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21" name="Picture 2" descr="D:\Bilder\IMG_4702.JPG"/>
          <p:cNvPicPr>
            <a:picLocks noChangeAspect="1" noChangeArrowheads="1"/>
          </p:cNvPicPr>
          <p:nvPr/>
        </p:nvPicPr>
        <p:blipFill>
          <a:blip r:embed="rId11" cstate="print"/>
          <a:srcRect/>
          <a:stretch>
            <a:fillRect/>
          </a:stretch>
        </p:blipFill>
        <p:spPr bwMode="auto">
          <a:xfrm>
            <a:off x="7423199" y="1858646"/>
            <a:ext cx="1555538" cy="1166747"/>
          </a:xfrm>
          <a:prstGeom prst="rect">
            <a:avLst/>
          </a:prstGeom>
          <a:noFill/>
          <a:ln>
            <a:noFill/>
          </a:ln>
          <a:effectLst>
            <a:outerShdw dist="35921" dir="2700000" algn="ctr" rotWithShape="0">
              <a:srgbClr val="86A6D6"/>
            </a:outerShdw>
          </a:effectLst>
        </p:spPr>
      </p:pic>
      <p:grpSp>
        <p:nvGrpSpPr>
          <p:cNvPr id="65" name="Gruppieren 64"/>
          <p:cNvGrpSpPr/>
          <p:nvPr/>
        </p:nvGrpSpPr>
        <p:grpSpPr>
          <a:xfrm>
            <a:off x="3044763" y="2259320"/>
            <a:ext cx="3420000" cy="3420000"/>
            <a:chOff x="3044763" y="2259320"/>
            <a:chExt cx="3420000" cy="3420000"/>
          </a:xfrm>
        </p:grpSpPr>
        <p:sp>
          <p:nvSpPr>
            <p:cNvPr id="66" name="Halbbogen 65"/>
            <p:cNvSpPr/>
            <p:nvPr/>
          </p:nvSpPr>
          <p:spPr>
            <a:xfrm>
              <a:off x="3092472" y="2314602"/>
              <a:ext cx="3247001" cy="3247001"/>
            </a:xfrm>
            <a:prstGeom prst="blockArc">
              <a:avLst>
                <a:gd name="adj1" fmla="val 10800000"/>
                <a:gd name="adj2" fmla="val 16213924"/>
                <a:gd name="adj3" fmla="val 26819"/>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smtClean="0">
                <a:solidFill>
                  <a:schemeClr val="tx1"/>
                </a:solidFill>
                <a:latin typeface="Arial" panose="020B0604020202020204" pitchFamily="34" charset="0"/>
                <a:cs typeface="Arial" panose="020B0604020202020204" pitchFamily="34" charset="0"/>
              </a:endParaRPr>
            </a:p>
          </p:txBody>
        </p:sp>
        <p:sp>
          <p:nvSpPr>
            <p:cNvPr id="67" name="Halbbogen 66"/>
            <p:cNvSpPr/>
            <p:nvPr/>
          </p:nvSpPr>
          <p:spPr>
            <a:xfrm rot="5400000">
              <a:off x="3157240" y="2314602"/>
              <a:ext cx="3247001" cy="3247001"/>
            </a:xfrm>
            <a:prstGeom prst="blockArc">
              <a:avLst>
                <a:gd name="adj1" fmla="val 10800000"/>
                <a:gd name="adj2" fmla="val 16213924"/>
                <a:gd name="adj3" fmla="val 26819"/>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sp>
          <p:nvSpPr>
            <p:cNvPr id="68" name="Halbbogen 67"/>
            <p:cNvSpPr/>
            <p:nvPr/>
          </p:nvSpPr>
          <p:spPr>
            <a:xfrm flipV="1">
              <a:off x="3092472" y="2379369"/>
              <a:ext cx="3247001" cy="3247001"/>
            </a:xfrm>
            <a:prstGeom prst="blockArc">
              <a:avLst>
                <a:gd name="adj1" fmla="val 10800000"/>
                <a:gd name="adj2" fmla="val 16213924"/>
                <a:gd name="adj3" fmla="val 26819"/>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sp>
          <p:nvSpPr>
            <p:cNvPr id="69" name="Halbbogen 68"/>
            <p:cNvSpPr/>
            <p:nvPr/>
          </p:nvSpPr>
          <p:spPr>
            <a:xfrm rot="16200000" flipV="1">
              <a:off x="3157240" y="2379369"/>
              <a:ext cx="3247001" cy="3247001"/>
            </a:xfrm>
            <a:prstGeom prst="blockArc">
              <a:avLst>
                <a:gd name="adj1" fmla="val 10800000"/>
                <a:gd name="adj2" fmla="val 16213924"/>
                <a:gd name="adj3" fmla="val 26819"/>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latin typeface="Arial" panose="020B0604020202020204" pitchFamily="34" charset="0"/>
                <a:cs typeface="Arial" panose="020B0604020202020204" pitchFamily="34" charset="0"/>
              </a:endParaRPr>
            </a:p>
          </p:txBody>
        </p:sp>
        <p:sp>
          <p:nvSpPr>
            <p:cNvPr id="70" name="Rechteck 69"/>
            <p:cNvSpPr/>
            <p:nvPr/>
          </p:nvSpPr>
          <p:spPr>
            <a:xfrm rot="18936406">
              <a:off x="3465050" y="2834162"/>
              <a:ext cx="2348777" cy="2027292"/>
            </a:xfrm>
            <a:prstGeom prst="rect">
              <a:avLst/>
            </a:prstGeom>
            <a:noFill/>
            <a:scene3d>
              <a:camera prst="orthographicFront">
                <a:rot lat="0" lon="0" rev="0"/>
              </a:camera>
              <a:lightRig rig="threePt" dir="t"/>
            </a:scene3d>
          </p:spPr>
          <p:txBody>
            <a:bodyPr wrap="none" lIns="91440" tIns="45720" rIns="91440" bIns="45720" anchor="t" anchorCtr="0">
              <a:prstTxWarp prst="textArchUp">
                <a:avLst>
                  <a:gd name="adj" fmla="val 12434438"/>
                </a:avLst>
              </a:prstTxWarp>
              <a:spAutoFit/>
            </a:bodyPr>
            <a:lstStyle/>
            <a:p>
              <a:pPr algn="ctr"/>
              <a:r>
                <a:rPr lang="de-DE" sz="1600" dirty="0" smtClean="0">
                  <a:ln w="18415" cmpd="sng">
                    <a:noFill/>
                    <a:prstDash val="solid"/>
                  </a:ln>
                  <a:latin typeface="Arial" panose="020B0604020202020204" pitchFamily="34" charset="0"/>
                  <a:cs typeface="Arial" panose="020B0604020202020204" pitchFamily="34" charset="0"/>
                </a:rPr>
                <a:t>Bestandsarme</a:t>
              </a:r>
            </a:p>
            <a:p>
              <a:pPr algn="ctr"/>
              <a:r>
                <a:rPr lang="de-DE" sz="1600" dirty="0" smtClean="0">
                  <a:ln w="18415" cmpd="sng">
                    <a:noFill/>
                    <a:prstDash val="solid"/>
                  </a:ln>
                  <a:latin typeface="Arial" panose="020B0604020202020204" pitchFamily="34" charset="0"/>
                  <a:cs typeface="Arial" panose="020B0604020202020204" pitchFamily="34" charset="0"/>
                </a:rPr>
                <a:t>Materialversorgung</a:t>
              </a:r>
              <a:endParaRPr lang="de-DE" sz="1600" b="0" cap="none" spc="0" dirty="0">
                <a:ln w="18415" cmpd="sng">
                  <a:noFill/>
                  <a:prstDash val="solid"/>
                </a:ln>
                <a:effectLst/>
                <a:latin typeface="Arial" panose="020B0604020202020204" pitchFamily="34" charset="0"/>
                <a:cs typeface="Arial" panose="020B0604020202020204" pitchFamily="34" charset="0"/>
              </a:endParaRPr>
            </a:p>
          </p:txBody>
        </p:sp>
        <p:sp>
          <p:nvSpPr>
            <p:cNvPr id="71" name="Rechteck 70"/>
            <p:cNvSpPr/>
            <p:nvPr/>
          </p:nvSpPr>
          <p:spPr>
            <a:xfrm rot="2736406">
              <a:off x="3696509" y="2855515"/>
              <a:ext cx="2348777" cy="2027292"/>
            </a:xfrm>
            <a:prstGeom prst="rect">
              <a:avLst/>
            </a:prstGeom>
            <a:noFill/>
            <a:scene3d>
              <a:camera prst="orthographicFront">
                <a:rot lat="0" lon="0" rev="0"/>
              </a:camera>
              <a:lightRig rig="threePt" dir="t"/>
            </a:scene3d>
          </p:spPr>
          <p:txBody>
            <a:bodyPr wrap="none" lIns="91440" tIns="45720" rIns="91440" bIns="45720" anchor="t" anchorCtr="0">
              <a:prstTxWarp prst="textArchUp">
                <a:avLst>
                  <a:gd name="adj" fmla="val 12434438"/>
                </a:avLst>
              </a:prstTxWarp>
              <a:spAutoFit/>
            </a:bodyPr>
            <a:lstStyle/>
            <a:p>
              <a:pPr algn="ctr"/>
              <a:r>
                <a:rPr lang="de-DE" sz="1600" b="0" cap="none" spc="0" dirty="0" smtClean="0">
                  <a:ln w="18415" cmpd="sng">
                    <a:noFill/>
                    <a:prstDash val="solid"/>
                  </a:ln>
                  <a:effectLst/>
                  <a:latin typeface="Arial" panose="020B0604020202020204" pitchFamily="34" charset="0"/>
                  <a:cs typeface="Arial" panose="020B0604020202020204" pitchFamily="34" charset="0"/>
                </a:rPr>
                <a:t>Fabrik- und</a:t>
              </a:r>
            </a:p>
            <a:p>
              <a:pPr algn="ctr"/>
              <a:r>
                <a:rPr lang="de-DE" sz="1600" dirty="0" smtClean="0">
                  <a:ln w="18415" cmpd="sng">
                    <a:noFill/>
                    <a:prstDash val="solid"/>
                  </a:ln>
                  <a:latin typeface="Arial" panose="020B0604020202020204" pitchFamily="34" charset="0"/>
                  <a:cs typeface="Arial" panose="020B0604020202020204" pitchFamily="34" charset="0"/>
                </a:rPr>
                <a:t>Logistikplanung</a:t>
              </a:r>
              <a:endParaRPr lang="de-DE" sz="1600" b="0" cap="none" spc="0" dirty="0">
                <a:ln w="18415" cmpd="sng">
                  <a:noFill/>
                  <a:prstDash val="solid"/>
                </a:ln>
                <a:effectLst/>
                <a:latin typeface="Arial" panose="020B0604020202020204" pitchFamily="34" charset="0"/>
                <a:cs typeface="Arial" panose="020B0604020202020204" pitchFamily="34" charset="0"/>
              </a:endParaRPr>
            </a:p>
          </p:txBody>
        </p:sp>
        <p:sp>
          <p:nvSpPr>
            <p:cNvPr id="80" name="Rad 79"/>
            <p:cNvSpPr/>
            <p:nvPr/>
          </p:nvSpPr>
          <p:spPr>
            <a:xfrm>
              <a:off x="3044763" y="2259320"/>
              <a:ext cx="3420000" cy="3420000"/>
            </a:xfrm>
            <a:prstGeom prst="donut">
              <a:avLst>
                <a:gd name="adj" fmla="val 2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sz="1400" dirty="0" err="1" smtClean="0">
                <a:solidFill>
                  <a:schemeClr val="tx1"/>
                </a:solidFill>
              </a:endParaRPr>
            </a:p>
          </p:txBody>
        </p:sp>
        <p:sp>
          <p:nvSpPr>
            <p:cNvPr id="81" name="Textfeld 80"/>
            <p:cNvSpPr txBox="1"/>
            <p:nvPr/>
          </p:nvSpPr>
          <p:spPr>
            <a:xfrm rot="18876576">
              <a:off x="3804018" y="3273986"/>
              <a:ext cx="2520279" cy="1906414"/>
            </a:xfrm>
            <a:prstGeom prst="rect">
              <a:avLst/>
            </a:prstGeom>
            <a:noFill/>
          </p:spPr>
          <p:txBody>
            <a:bodyPr wrap="none" lIns="0" tIns="0" rIns="0" bIns="0" rtlCol="0">
              <a:prstTxWarp prst="textArchDown">
                <a:avLst>
                  <a:gd name="adj" fmla="val 511564"/>
                </a:avLst>
              </a:prstTxWarp>
              <a:spAutoFit/>
            </a:bodyPr>
            <a:lstStyle/>
            <a:p>
              <a:pPr algn="ctr"/>
              <a:r>
                <a:rPr lang="de-DE" sz="1600" dirty="0" err="1">
                  <a:ln w="18415" cmpd="sng">
                    <a:noFill/>
                    <a:prstDash val="solid"/>
                  </a:ln>
                  <a:latin typeface="Arial" panose="020B0604020202020204" pitchFamily="34" charset="0"/>
                  <a:cs typeface="Arial" panose="020B0604020202020204" pitchFamily="34" charset="0"/>
                </a:rPr>
                <a:t>Prozessoptimierung</a:t>
              </a:r>
              <a:endParaRPr lang="de-DE" sz="1600" dirty="0">
                <a:latin typeface="Arial" panose="020B0604020202020204" pitchFamily="34" charset="0"/>
                <a:cs typeface="Arial" panose="020B0604020202020204" pitchFamily="34" charset="0"/>
              </a:endParaRPr>
            </a:p>
          </p:txBody>
        </p:sp>
        <p:sp>
          <p:nvSpPr>
            <p:cNvPr id="82" name="Textfeld 81"/>
            <p:cNvSpPr txBox="1"/>
            <p:nvPr/>
          </p:nvSpPr>
          <p:spPr>
            <a:xfrm rot="2636822">
              <a:off x="3327796" y="3197569"/>
              <a:ext cx="2520279" cy="1906414"/>
            </a:xfrm>
            <a:prstGeom prst="rect">
              <a:avLst/>
            </a:prstGeom>
            <a:noFill/>
          </p:spPr>
          <p:txBody>
            <a:bodyPr wrap="none" lIns="0" tIns="0" rIns="0" bIns="0" rtlCol="0">
              <a:prstTxWarp prst="textArchDown">
                <a:avLst>
                  <a:gd name="adj" fmla="val 511564"/>
                </a:avLst>
              </a:prstTxWarp>
              <a:spAutoFit/>
            </a:bodyPr>
            <a:lstStyle/>
            <a:p>
              <a:pPr algn="ctr"/>
              <a:r>
                <a:rPr lang="de-DE" sz="1600" dirty="0">
                  <a:ln w="18415" cmpd="sng">
                    <a:noFill/>
                    <a:prstDash val="solid"/>
                  </a:ln>
                  <a:latin typeface="Arial" panose="020B0604020202020204" pitchFamily="34" charset="0"/>
                  <a:cs typeface="Arial" panose="020B0604020202020204" pitchFamily="34" charset="0"/>
                </a:rPr>
                <a:t>Wertstromanalyse</a:t>
              </a:r>
            </a:p>
            <a:p>
              <a:pPr algn="ctr"/>
              <a:r>
                <a:rPr lang="de-DE" sz="1600" dirty="0">
                  <a:ln w="18415" cmpd="sng">
                    <a:noFill/>
                    <a:prstDash val="solid"/>
                  </a:ln>
                  <a:latin typeface="Arial" panose="020B0604020202020204" pitchFamily="34" charset="0"/>
                  <a:cs typeface="Arial" panose="020B0604020202020204" pitchFamily="34" charset="0"/>
                </a:rPr>
                <a:t> und -design</a:t>
              </a:r>
            </a:p>
          </p:txBody>
        </p:sp>
      </p:grpSp>
    </p:spTree>
    <p:extLst>
      <p:ext uri="{BB962C8B-B14F-4D97-AF65-F5344CB8AC3E}">
        <p14:creationId xmlns:p14="http://schemas.microsoft.com/office/powerpoint/2010/main" val="64212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1000" fill="hold"/>
                                        <p:tgtEl>
                                          <p:spTgt spid="65"/>
                                        </p:tgtEl>
                                        <p:attrNameLst>
                                          <p:attrName>ppt_w</p:attrName>
                                        </p:attrNameLst>
                                      </p:cBhvr>
                                      <p:tavLst>
                                        <p:tav tm="0">
                                          <p:val>
                                            <p:fltVal val="0"/>
                                          </p:val>
                                        </p:tav>
                                        <p:tav tm="100000">
                                          <p:val>
                                            <p:strVal val="#ppt_w"/>
                                          </p:val>
                                        </p:tav>
                                      </p:tavLst>
                                    </p:anim>
                                    <p:anim calcmode="lin" valueType="num">
                                      <p:cBhvr>
                                        <p:cTn id="8" dur="1000" fill="hold"/>
                                        <p:tgtEl>
                                          <p:spTgt spid="65"/>
                                        </p:tgtEl>
                                        <p:attrNameLst>
                                          <p:attrName>ppt_h</p:attrName>
                                        </p:attrNameLst>
                                      </p:cBhvr>
                                      <p:tavLst>
                                        <p:tav tm="0">
                                          <p:val>
                                            <p:fltVal val="0"/>
                                          </p:val>
                                        </p:tav>
                                        <p:tav tm="100000">
                                          <p:val>
                                            <p:strVal val="#ppt_h"/>
                                          </p:val>
                                        </p:tav>
                                      </p:tavLst>
                                    </p:anim>
                                    <p:anim calcmode="lin" valueType="num">
                                      <p:cBhvr>
                                        <p:cTn id="9" dur="1000" fill="hold"/>
                                        <p:tgtEl>
                                          <p:spTgt spid="65"/>
                                        </p:tgtEl>
                                        <p:attrNameLst>
                                          <p:attrName>style.rotation</p:attrName>
                                        </p:attrNameLst>
                                      </p:cBhvr>
                                      <p:tavLst>
                                        <p:tav tm="0">
                                          <p:val>
                                            <p:fltVal val="90"/>
                                          </p:val>
                                        </p:tav>
                                        <p:tav tm="100000">
                                          <p:val>
                                            <p:fltVal val="0"/>
                                          </p:val>
                                        </p:tav>
                                      </p:tavLst>
                                    </p:anim>
                                    <p:animEffect transition="in" filter="fade">
                                      <p:cBhvr>
                                        <p:cTn id="10"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dirty="0" smtClean="0"/>
              <a:t>Kontakt</a:t>
            </a:r>
            <a:endParaRPr lang="de-DE" dirty="0"/>
          </a:p>
        </p:txBody>
      </p:sp>
      <p:sp>
        <p:nvSpPr>
          <p:cNvPr id="5" name="Textplatzhalter 4"/>
          <p:cNvSpPr>
            <a:spLocks noGrp="1"/>
          </p:cNvSpPr>
          <p:nvPr>
            <p:ph type="body" sz="quarter" idx="13"/>
          </p:nvPr>
        </p:nvSpPr>
        <p:spPr/>
        <p:txBody>
          <a:bodyPr/>
          <a:lstStyle/>
          <a:p>
            <a:r>
              <a:rPr lang="de-DE" dirty="0"/>
              <a:t>Interdisziplinäre </a:t>
            </a:r>
            <a:r>
              <a:rPr lang="de-DE" dirty="0" smtClean="0"/>
              <a:t>Projekte </a:t>
            </a:r>
            <a:r>
              <a:rPr lang="de-DE" dirty="0"/>
              <a:t>mit TH Ingolstadt / FAPS</a:t>
            </a:r>
          </a:p>
        </p:txBody>
      </p:sp>
      <p:sp>
        <p:nvSpPr>
          <p:cNvPr id="7" name="Rectangle 15"/>
          <p:cNvSpPr txBox="1">
            <a:spLocks noChangeArrowheads="1"/>
          </p:cNvSpPr>
          <p:nvPr/>
        </p:nvSpPr>
        <p:spPr>
          <a:xfrm>
            <a:off x="609798" y="1916832"/>
            <a:ext cx="3962202" cy="41068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Tx/>
              <a:buNone/>
            </a:pPr>
            <a:r>
              <a:rPr lang="de-DE" sz="1800" dirty="0" smtClean="0">
                <a:latin typeface="Arial" panose="020B0604020202020204" pitchFamily="34" charset="0"/>
                <a:cs typeface="Arial" panose="020B0604020202020204" pitchFamily="34" charset="0"/>
              </a:rPr>
              <a:t>Prof. Dr. Peter Schuderer</a:t>
            </a:r>
          </a:p>
          <a:p>
            <a:pPr>
              <a:buFontTx/>
              <a:buNone/>
            </a:pPr>
            <a:r>
              <a:rPr lang="de-DE" sz="1800" dirty="0" smtClean="0">
                <a:latin typeface="Arial" panose="020B0604020202020204" pitchFamily="34" charset="0"/>
                <a:cs typeface="Arial" panose="020B0604020202020204" pitchFamily="34" charset="0"/>
              </a:rPr>
              <a:t>Business School</a:t>
            </a:r>
          </a:p>
          <a:p>
            <a:pPr>
              <a:buFontTx/>
              <a:buNone/>
            </a:pPr>
            <a:r>
              <a:rPr lang="de-DE" sz="1800" dirty="0" smtClean="0">
                <a:latin typeface="Arial" panose="020B0604020202020204" pitchFamily="34" charset="0"/>
                <a:cs typeface="Arial" panose="020B0604020202020204" pitchFamily="34" charset="0"/>
              </a:rPr>
              <a:t>Wirtschaftsinformatik und Logistik</a:t>
            </a:r>
          </a:p>
          <a:p>
            <a:pPr>
              <a:buFontTx/>
              <a:buNone/>
            </a:pPr>
            <a:endParaRPr lang="de-DE" sz="1800" dirty="0" smtClean="0">
              <a:latin typeface="Arial" panose="020B0604020202020204" pitchFamily="34" charset="0"/>
              <a:cs typeface="Arial" panose="020B0604020202020204" pitchFamily="34" charset="0"/>
            </a:endParaRPr>
          </a:p>
          <a:p>
            <a:pPr>
              <a:buFontTx/>
              <a:buNone/>
            </a:pPr>
            <a:endParaRPr lang="de-DE" sz="1800" dirty="0" smtClean="0">
              <a:latin typeface="Arial" panose="020B0604020202020204" pitchFamily="34" charset="0"/>
              <a:cs typeface="Arial" panose="020B0604020202020204" pitchFamily="34" charset="0"/>
            </a:endParaRPr>
          </a:p>
          <a:p>
            <a:pPr>
              <a:buFontTx/>
              <a:buNone/>
            </a:pPr>
            <a:r>
              <a:rPr lang="de-DE" sz="1400" dirty="0" smtClean="0">
                <a:latin typeface="Arial" panose="020B0604020202020204" pitchFamily="34" charset="0"/>
                <a:cs typeface="Arial" panose="020B0604020202020204" pitchFamily="34" charset="0"/>
              </a:rPr>
              <a:t>Technische Hochschule Ingolstadt</a:t>
            </a:r>
          </a:p>
          <a:p>
            <a:pPr>
              <a:buFontTx/>
              <a:buNone/>
            </a:pPr>
            <a:r>
              <a:rPr lang="de-DE" sz="1400" dirty="0" smtClean="0">
                <a:latin typeface="Arial" panose="020B0604020202020204" pitchFamily="34" charset="0"/>
                <a:cs typeface="Arial" panose="020B0604020202020204" pitchFamily="34" charset="0"/>
              </a:rPr>
              <a:t>Esplanade 10</a:t>
            </a:r>
          </a:p>
          <a:p>
            <a:pPr>
              <a:buFontTx/>
              <a:buNone/>
            </a:pPr>
            <a:r>
              <a:rPr lang="de-DE" sz="1400" dirty="0" smtClean="0">
                <a:latin typeface="Arial" panose="020B0604020202020204" pitchFamily="34" charset="0"/>
                <a:cs typeface="Arial" panose="020B0604020202020204" pitchFamily="34" charset="0"/>
              </a:rPr>
              <a:t>85049 Ingolstadt</a:t>
            </a:r>
          </a:p>
          <a:p>
            <a:pPr>
              <a:buFontTx/>
              <a:buNone/>
            </a:pPr>
            <a:endParaRPr lang="de-DE" dirty="0" smtClean="0">
              <a:latin typeface="Arial" panose="020B0604020202020204" pitchFamily="34" charset="0"/>
              <a:cs typeface="Arial" panose="020B0604020202020204" pitchFamily="34" charset="0"/>
            </a:endParaRPr>
          </a:p>
          <a:p>
            <a:pPr marL="714375" indent="-714375">
              <a:buFontTx/>
              <a:buNone/>
            </a:pPr>
            <a:r>
              <a:rPr lang="de-DE" sz="1200" dirty="0" smtClean="0">
                <a:latin typeface="Arial" panose="020B0604020202020204" pitchFamily="34" charset="0"/>
                <a:cs typeface="Arial" panose="020B0604020202020204" pitchFamily="34" charset="0"/>
              </a:rPr>
              <a:t>Telefon:	(0841) 9348-3290</a:t>
            </a:r>
          </a:p>
          <a:p>
            <a:pPr marL="712788" indent="-712788">
              <a:buFontTx/>
              <a:buNone/>
            </a:pPr>
            <a:r>
              <a:rPr lang="de-DE" sz="1200" dirty="0" smtClean="0">
                <a:latin typeface="Arial" panose="020B0604020202020204" pitchFamily="34" charset="0"/>
                <a:cs typeface="Arial" panose="020B0604020202020204" pitchFamily="34" charset="0"/>
              </a:rPr>
              <a:t>Mobil:	(0151) 11643388 </a:t>
            </a:r>
          </a:p>
          <a:p>
            <a:pPr marL="712788" indent="-712788">
              <a:buNone/>
            </a:pPr>
            <a:r>
              <a:rPr lang="de-DE" sz="1200" dirty="0">
                <a:latin typeface="Arial" panose="020B0604020202020204" pitchFamily="34" charset="0"/>
                <a:cs typeface="Arial" panose="020B0604020202020204" pitchFamily="34" charset="0"/>
              </a:rPr>
              <a:t>E-Mail:	</a:t>
            </a:r>
            <a:r>
              <a:rPr lang="de-DE" sz="1200" dirty="0" smtClean="0">
                <a:latin typeface="Arial" panose="020B0604020202020204" pitchFamily="34" charset="0"/>
                <a:cs typeface="Arial" panose="020B0604020202020204" pitchFamily="34" charset="0"/>
              </a:rPr>
              <a:t>peter.schuderer@thi.de</a:t>
            </a:r>
            <a:endParaRPr lang="de-DE" sz="1200" dirty="0">
              <a:latin typeface="Arial" panose="020B0604020202020204" pitchFamily="34" charset="0"/>
              <a:cs typeface="Arial" panose="020B0604020202020204" pitchFamily="34" charset="0"/>
            </a:endParaRPr>
          </a:p>
          <a:p>
            <a:pPr marL="712788" indent="-712788">
              <a:buNone/>
            </a:pPr>
            <a:r>
              <a:rPr lang="de-DE" sz="1200" dirty="0">
                <a:latin typeface="Arial" panose="020B0604020202020204" pitchFamily="34" charset="0"/>
                <a:cs typeface="Arial" panose="020B0604020202020204" pitchFamily="34" charset="0"/>
              </a:rPr>
              <a:t>Internet:	</a:t>
            </a:r>
            <a:r>
              <a:rPr lang="de-DE" sz="1200" dirty="0" smtClean="0">
                <a:latin typeface="Arial" panose="020B0604020202020204" pitchFamily="34" charset="0"/>
                <a:cs typeface="Arial" panose="020B0604020202020204" pitchFamily="34" charset="0"/>
              </a:rPr>
              <a:t>www.thi.de</a:t>
            </a:r>
            <a:endParaRPr lang="de-DE" sz="1200" dirty="0">
              <a:latin typeface="Arial" panose="020B0604020202020204" pitchFamily="34" charset="0"/>
              <a:cs typeface="Arial" panose="020B0604020202020204" pitchFamily="34" charset="0"/>
            </a:endParaRPr>
          </a:p>
        </p:txBody>
      </p:sp>
      <p:sp>
        <p:nvSpPr>
          <p:cNvPr id="6" name="Rectangle 15"/>
          <p:cNvSpPr txBox="1">
            <a:spLocks noChangeArrowheads="1"/>
          </p:cNvSpPr>
          <p:nvPr/>
        </p:nvSpPr>
        <p:spPr bwMode="auto">
          <a:xfrm>
            <a:off x="4788024" y="1916832"/>
            <a:ext cx="4248472" cy="410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1600">
                <a:solidFill>
                  <a:srgbClr val="021E78"/>
                </a:solidFill>
                <a:latin typeface="+mn-lt"/>
                <a:ea typeface="+mn-ea"/>
                <a:cs typeface="+mn-cs"/>
              </a:defRPr>
            </a:lvl1pPr>
            <a:lvl2pPr marL="742950" indent="-285750" algn="l" rtl="0" eaLnBrk="0" fontAlgn="base" hangingPunct="0">
              <a:spcBef>
                <a:spcPct val="20000"/>
              </a:spcBef>
              <a:spcAft>
                <a:spcPct val="0"/>
              </a:spcAft>
              <a:buChar char="–"/>
              <a:defRPr sz="1600">
                <a:solidFill>
                  <a:srgbClr val="021E78"/>
                </a:solidFill>
                <a:latin typeface="+mn-lt"/>
              </a:defRPr>
            </a:lvl2pPr>
            <a:lvl3pPr marL="1143000" indent="-228600" algn="l" rtl="0" eaLnBrk="0" fontAlgn="base" hangingPunct="0">
              <a:spcBef>
                <a:spcPct val="20000"/>
              </a:spcBef>
              <a:spcAft>
                <a:spcPct val="0"/>
              </a:spcAft>
              <a:buChar char="•"/>
              <a:defRPr sz="1600">
                <a:solidFill>
                  <a:srgbClr val="021E78"/>
                </a:solidFill>
                <a:latin typeface="+mn-lt"/>
              </a:defRPr>
            </a:lvl3pPr>
            <a:lvl4pPr marL="1600200" indent="-228600" algn="l" rtl="0" eaLnBrk="0" fontAlgn="base" hangingPunct="0">
              <a:spcBef>
                <a:spcPct val="20000"/>
              </a:spcBef>
              <a:spcAft>
                <a:spcPct val="0"/>
              </a:spcAft>
              <a:buChar char="–"/>
              <a:defRPr sz="1600">
                <a:solidFill>
                  <a:srgbClr val="021E78"/>
                </a:solidFill>
                <a:latin typeface="+mn-lt"/>
              </a:defRPr>
            </a:lvl4pPr>
            <a:lvl5pPr marL="2057400" indent="-228600" algn="l" rtl="0" eaLnBrk="0" fontAlgn="base" hangingPunct="0">
              <a:spcBef>
                <a:spcPct val="20000"/>
              </a:spcBef>
              <a:spcAft>
                <a:spcPct val="0"/>
              </a:spcAft>
              <a:buChar char="»"/>
              <a:defRPr sz="1600">
                <a:solidFill>
                  <a:srgbClr val="021E78"/>
                </a:solidFill>
                <a:latin typeface="+mn-lt"/>
              </a:defRPr>
            </a:lvl5pPr>
            <a:lvl6pPr marL="2514600" indent="-228600" algn="l" rtl="0" fontAlgn="base">
              <a:spcBef>
                <a:spcPct val="20000"/>
              </a:spcBef>
              <a:spcAft>
                <a:spcPct val="0"/>
              </a:spcAft>
              <a:buChar char="»"/>
              <a:defRPr sz="1600">
                <a:solidFill>
                  <a:srgbClr val="021E78"/>
                </a:solidFill>
                <a:latin typeface="+mn-lt"/>
              </a:defRPr>
            </a:lvl6pPr>
            <a:lvl7pPr marL="2971800" indent="-228600" algn="l" rtl="0" fontAlgn="base">
              <a:spcBef>
                <a:spcPct val="20000"/>
              </a:spcBef>
              <a:spcAft>
                <a:spcPct val="0"/>
              </a:spcAft>
              <a:buChar char="»"/>
              <a:defRPr sz="1600">
                <a:solidFill>
                  <a:srgbClr val="021E78"/>
                </a:solidFill>
                <a:latin typeface="+mn-lt"/>
              </a:defRPr>
            </a:lvl7pPr>
            <a:lvl8pPr marL="3429000" indent="-228600" algn="l" rtl="0" fontAlgn="base">
              <a:spcBef>
                <a:spcPct val="20000"/>
              </a:spcBef>
              <a:spcAft>
                <a:spcPct val="0"/>
              </a:spcAft>
              <a:buChar char="»"/>
              <a:defRPr sz="1600">
                <a:solidFill>
                  <a:srgbClr val="021E78"/>
                </a:solidFill>
                <a:latin typeface="+mn-lt"/>
              </a:defRPr>
            </a:lvl8pPr>
            <a:lvl9pPr marL="3886200" indent="-228600" algn="l" rtl="0" fontAlgn="base">
              <a:spcBef>
                <a:spcPct val="20000"/>
              </a:spcBef>
              <a:spcAft>
                <a:spcPct val="0"/>
              </a:spcAft>
              <a:buChar char="»"/>
              <a:defRPr sz="1600">
                <a:solidFill>
                  <a:srgbClr val="021E78"/>
                </a:solidFill>
                <a:latin typeface="+mn-lt"/>
              </a:defRPr>
            </a:lvl9pPr>
          </a:lstStyle>
          <a:p>
            <a:pPr>
              <a:buFontTx/>
              <a:buNone/>
              <a:defRPr/>
            </a:pPr>
            <a:r>
              <a:rPr lang="de-DE" sz="1800" dirty="0" smtClean="0">
                <a:solidFill>
                  <a:schemeClr val="tx1"/>
                </a:solidFill>
                <a:latin typeface="Arial" panose="020B0604020202020204" pitchFamily="34" charset="0"/>
                <a:cs typeface="Arial" panose="020B0604020202020204" pitchFamily="34" charset="0"/>
              </a:rPr>
              <a:t>Prof. Dr. Jörg Franke</a:t>
            </a:r>
          </a:p>
          <a:p>
            <a:pPr marL="0" indent="0">
              <a:buFontTx/>
              <a:buNone/>
              <a:defRPr/>
            </a:pPr>
            <a:r>
              <a:rPr lang="de-DE" sz="1800" dirty="0" smtClean="0">
                <a:solidFill>
                  <a:schemeClr val="tx1"/>
                </a:solidFill>
                <a:latin typeface="Arial" panose="020B0604020202020204" pitchFamily="34" charset="0"/>
                <a:cs typeface="Arial" panose="020B0604020202020204" pitchFamily="34" charset="0"/>
              </a:rPr>
              <a:t>Lehrstuhl für Fertigungsautomatisierung</a:t>
            </a:r>
          </a:p>
          <a:p>
            <a:pPr marL="0" indent="0">
              <a:buFontTx/>
              <a:buNone/>
              <a:defRPr/>
            </a:pPr>
            <a:r>
              <a:rPr lang="de-DE" sz="1800" dirty="0" smtClean="0">
                <a:solidFill>
                  <a:schemeClr val="tx1"/>
                </a:solidFill>
                <a:latin typeface="Arial" panose="020B0604020202020204" pitchFamily="34" charset="0"/>
                <a:cs typeface="Arial" panose="020B0604020202020204" pitchFamily="34" charset="0"/>
              </a:rPr>
              <a:t>und Produktionssystematik (FAPS)</a:t>
            </a:r>
          </a:p>
          <a:p>
            <a:pPr eaLnBrk="1" hangingPunct="1">
              <a:buNone/>
              <a:defRPr/>
            </a:pPr>
            <a:endParaRPr lang="de-DE" sz="1800" dirty="0">
              <a:solidFill>
                <a:schemeClr val="tx1"/>
              </a:solidFill>
              <a:latin typeface="Arial" panose="020B0604020202020204" pitchFamily="34" charset="0"/>
              <a:cs typeface="Arial" panose="020B0604020202020204" pitchFamily="34" charset="0"/>
            </a:endParaRPr>
          </a:p>
          <a:p>
            <a:pPr eaLnBrk="1" hangingPunct="1">
              <a:buNone/>
              <a:defRPr/>
            </a:pPr>
            <a:endParaRPr lang="de-DE" sz="1800" dirty="0">
              <a:solidFill>
                <a:schemeClr val="tx1"/>
              </a:solidFill>
              <a:latin typeface="Arial" panose="020B0604020202020204" pitchFamily="34" charset="0"/>
              <a:cs typeface="Arial" panose="020B0604020202020204" pitchFamily="34" charset="0"/>
            </a:endParaRPr>
          </a:p>
          <a:p>
            <a:pPr eaLnBrk="1" hangingPunct="1">
              <a:buNone/>
              <a:defRPr/>
            </a:pPr>
            <a:r>
              <a:rPr lang="de-DE" sz="1400" dirty="0">
                <a:solidFill>
                  <a:schemeClr val="tx1"/>
                </a:solidFill>
                <a:latin typeface="Arial" panose="020B0604020202020204" pitchFamily="34" charset="0"/>
                <a:cs typeface="Arial" panose="020B0604020202020204" pitchFamily="34" charset="0"/>
              </a:rPr>
              <a:t>Friedrich-Alexander-Universität </a:t>
            </a:r>
            <a:r>
              <a:rPr lang="de-DE" sz="1400" dirty="0" smtClean="0">
                <a:solidFill>
                  <a:schemeClr val="tx1"/>
                </a:solidFill>
                <a:latin typeface="Arial" panose="020B0604020202020204" pitchFamily="34" charset="0"/>
                <a:cs typeface="Arial" panose="020B0604020202020204" pitchFamily="34" charset="0"/>
              </a:rPr>
              <a:t>Erlangen-Nürnberg</a:t>
            </a:r>
            <a:endParaRPr lang="de-DE" sz="1400" dirty="0">
              <a:solidFill>
                <a:schemeClr val="tx1"/>
              </a:solidFill>
              <a:latin typeface="Arial" panose="020B0604020202020204" pitchFamily="34" charset="0"/>
              <a:cs typeface="Arial" panose="020B0604020202020204" pitchFamily="34" charset="0"/>
            </a:endParaRPr>
          </a:p>
          <a:p>
            <a:pPr>
              <a:buFontTx/>
              <a:buNone/>
              <a:defRPr/>
            </a:pPr>
            <a:r>
              <a:rPr lang="de-DE" sz="1400" dirty="0" smtClean="0">
                <a:solidFill>
                  <a:schemeClr val="tx1"/>
                </a:solidFill>
                <a:latin typeface="Arial" panose="020B0604020202020204" pitchFamily="34" charset="0"/>
                <a:cs typeface="Arial" panose="020B0604020202020204" pitchFamily="34" charset="0"/>
              </a:rPr>
              <a:t>Egerlandstraße 7</a:t>
            </a:r>
          </a:p>
          <a:p>
            <a:pPr>
              <a:buFontTx/>
              <a:buNone/>
              <a:defRPr/>
            </a:pPr>
            <a:r>
              <a:rPr lang="de-DE" sz="1400" dirty="0" smtClean="0">
                <a:solidFill>
                  <a:schemeClr val="tx1"/>
                </a:solidFill>
                <a:latin typeface="Arial" panose="020B0604020202020204" pitchFamily="34" charset="0"/>
                <a:cs typeface="Arial" panose="020B0604020202020204" pitchFamily="34" charset="0"/>
              </a:rPr>
              <a:t>91058 Erlangen</a:t>
            </a:r>
          </a:p>
          <a:p>
            <a:pPr>
              <a:buFontTx/>
              <a:buNone/>
              <a:defRPr/>
            </a:pPr>
            <a:endParaRPr lang="de-DE" sz="3200" dirty="0" smtClean="0">
              <a:solidFill>
                <a:schemeClr val="tx1"/>
              </a:solidFill>
              <a:latin typeface="Arial" panose="020B0604020202020204" pitchFamily="34" charset="0"/>
              <a:cs typeface="Arial" panose="020B0604020202020204" pitchFamily="34" charset="0"/>
            </a:endParaRPr>
          </a:p>
          <a:p>
            <a:pPr>
              <a:buFontTx/>
              <a:buNone/>
              <a:defRPr/>
            </a:pPr>
            <a:r>
              <a:rPr lang="de-DE" sz="1200" dirty="0" smtClean="0">
                <a:solidFill>
                  <a:schemeClr val="tx1"/>
                </a:solidFill>
                <a:latin typeface="Arial" panose="020B0604020202020204" pitchFamily="34" charset="0"/>
                <a:cs typeface="Arial" panose="020B0604020202020204" pitchFamily="34" charset="0"/>
              </a:rPr>
              <a:t>Telefon:	(09131) 85-27569</a:t>
            </a:r>
          </a:p>
          <a:p>
            <a:pPr>
              <a:buFontTx/>
              <a:buNone/>
              <a:defRPr/>
            </a:pPr>
            <a:r>
              <a:rPr lang="de-DE" sz="1200" dirty="0" smtClean="0">
                <a:solidFill>
                  <a:schemeClr val="tx1"/>
                </a:solidFill>
                <a:latin typeface="Arial" panose="020B0604020202020204" pitchFamily="34" charset="0"/>
                <a:cs typeface="Arial" panose="020B0604020202020204" pitchFamily="34" charset="0"/>
              </a:rPr>
              <a:t>Mobil:		(0171) 7351949 </a:t>
            </a:r>
          </a:p>
          <a:p>
            <a:pPr>
              <a:buFontTx/>
              <a:buNone/>
              <a:defRPr/>
            </a:pPr>
            <a:r>
              <a:rPr lang="de-DE" sz="1200" dirty="0" smtClean="0">
                <a:solidFill>
                  <a:schemeClr val="tx1"/>
                </a:solidFill>
                <a:latin typeface="Arial" panose="020B0604020202020204" pitchFamily="34" charset="0"/>
                <a:cs typeface="Arial" panose="020B0604020202020204" pitchFamily="34" charset="0"/>
              </a:rPr>
              <a:t>E-Mail:	franke@faps.uni-erlangen.de</a:t>
            </a:r>
          </a:p>
          <a:p>
            <a:pPr>
              <a:buFontTx/>
              <a:buNone/>
              <a:defRPr/>
            </a:pPr>
            <a:r>
              <a:rPr lang="de-DE" sz="1200" dirty="0" smtClean="0">
                <a:solidFill>
                  <a:schemeClr val="tx1"/>
                </a:solidFill>
                <a:latin typeface="Arial" panose="020B0604020202020204" pitchFamily="34" charset="0"/>
                <a:cs typeface="Arial" panose="020B0604020202020204" pitchFamily="34" charset="0"/>
              </a:rPr>
              <a:t>Internet:	http://www.faps.uni-erlangen.de</a:t>
            </a:r>
          </a:p>
        </p:txBody>
      </p:sp>
    </p:spTree>
    <p:extLst>
      <p:ext uri="{BB962C8B-B14F-4D97-AF65-F5344CB8AC3E}">
        <p14:creationId xmlns:p14="http://schemas.microsoft.com/office/powerpoint/2010/main" val="364740449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i_template_B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Inha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thi_template_BS</Template>
  <TotalTime>0</TotalTime>
  <Words>1474</Words>
  <Application>Microsoft Office PowerPoint</Application>
  <PresentationFormat>Bildschirmpräsentation (4:3)</PresentationFormat>
  <Paragraphs>294</Paragraphs>
  <Slides>15</Slides>
  <Notes>14</Notes>
  <HiddenSlides>0</HiddenSlides>
  <MMClips>0</MMClips>
  <ScaleCrop>false</ScaleCrop>
  <HeadingPairs>
    <vt:vector size="8" baseType="variant">
      <vt:variant>
        <vt:lpstr>Verwendete Schriftarten</vt:lpstr>
      </vt:variant>
      <vt:variant>
        <vt:i4>5</vt:i4>
      </vt:variant>
      <vt:variant>
        <vt:lpstr>Design</vt:lpstr>
      </vt:variant>
      <vt:variant>
        <vt:i4>2</vt:i4>
      </vt:variant>
      <vt:variant>
        <vt:lpstr>Eingebettete OLE-Server</vt:lpstr>
      </vt:variant>
      <vt:variant>
        <vt:i4>0</vt:i4>
      </vt:variant>
      <vt:variant>
        <vt:lpstr>Folientitel</vt:lpstr>
      </vt:variant>
      <vt:variant>
        <vt:i4>15</vt:i4>
      </vt:variant>
    </vt:vector>
  </HeadingPairs>
  <TitlesOfParts>
    <vt:vector size="22" baseType="lpstr">
      <vt:lpstr>ＭＳ Ｐゴシック</vt:lpstr>
      <vt:lpstr>Arial</vt:lpstr>
      <vt:lpstr>Calibri</vt:lpstr>
      <vt:lpstr>Symbol</vt:lpstr>
      <vt:lpstr>Wingdings</vt:lpstr>
      <vt:lpstr>thi_template_BS</vt:lpstr>
      <vt:lpstr>Inhalt</vt:lpstr>
      <vt:lpstr>Interdisziplinäre Projekte der THI  in Kooperation mit dem  Lehrstuhl FAPS, FAU Erl-Nbg.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Die aufgeführte Auswahl aus unseren „Success Stories“  unterstreicht das Erfolgspotential der aufgezeigten Projektstruktur.</vt:lpstr>
      <vt:lpstr>PowerPoint-Präsentation</vt:lpstr>
      <vt:lpstr>PowerPoint-Präsentation</vt:lpstr>
    </vt:vector>
  </TitlesOfParts>
  <Company>IPC Schuderer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Studentische Projektwochen mit der TH Ingolstadt</dc:title>
  <dc:creator>Peter Schuderer</dc:creator>
  <cp:lastModifiedBy>Prof. Dr. Peter Schuderer | IPC Schuderer GmbH</cp:lastModifiedBy>
  <cp:revision>223</cp:revision>
  <cp:lastPrinted>2019-03-13T18:41:19Z</cp:lastPrinted>
  <dcterms:created xsi:type="dcterms:W3CDTF">2013-10-20T08:32:40Z</dcterms:created>
  <dcterms:modified xsi:type="dcterms:W3CDTF">2021-09-14T08:17:58Z</dcterms:modified>
</cp:coreProperties>
</file>